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456" r:id="rId2"/>
    <p:sldId id="457" r:id="rId3"/>
    <p:sldId id="383" r:id="rId4"/>
    <p:sldId id="384" r:id="rId5"/>
    <p:sldId id="385" r:id="rId6"/>
    <p:sldId id="386" r:id="rId7"/>
    <p:sldId id="387" r:id="rId8"/>
    <p:sldId id="453" r:id="rId9"/>
    <p:sldId id="388" r:id="rId10"/>
    <p:sldId id="443" r:id="rId11"/>
    <p:sldId id="444" r:id="rId12"/>
    <p:sldId id="455" r:id="rId13"/>
    <p:sldId id="445" r:id="rId14"/>
    <p:sldId id="389" r:id="rId15"/>
    <p:sldId id="447" r:id="rId16"/>
    <p:sldId id="454" r:id="rId17"/>
    <p:sldId id="448" r:id="rId18"/>
    <p:sldId id="452" r:id="rId19"/>
    <p:sldId id="261" r:id="rId20"/>
    <p:sldId id="391" r:id="rId21"/>
    <p:sldId id="392" r:id="rId22"/>
    <p:sldId id="393" r:id="rId23"/>
    <p:sldId id="394" r:id="rId24"/>
    <p:sldId id="437" r:id="rId25"/>
    <p:sldId id="396" r:id="rId26"/>
    <p:sldId id="398" r:id="rId27"/>
    <p:sldId id="399" r:id="rId28"/>
    <p:sldId id="400" r:id="rId29"/>
    <p:sldId id="401" r:id="rId30"/>
    <p:sldId id="402" r:id="rId31"/>
    <p:sldId id="404" r:id="rId32"/>
    <p:sldId id="436" r:id="rId33"/>
    <p:sldId id="407" r:id="rId34"/>
    <p:sldId id="408" r:id="rId35"/>
    <p:sldId id="395" r:id="rId36"/>
    <p:sldId id="409" r:id="rId37"/>
    <p:sldId id="371" r:id="rId38"/>
    <p:sldId id="373" r:id="rId39"/>
    <p:sldId id="451" r:id="rId40"/>
    <p:sldId id="413" r:id="rId41"/>
    <p:sldId id="449" r:id="rId42"/>
    <p:sldId id="416" r:id="rId43"/>
    <p:sldId id="450" r:id="rId44"/>
    <p:sldId id="418" r:id="rId45"/>
    <p:sldId id="325" r:id="rId46"/>
    <p:sldId id="356" r:id="rId47"/>
    <p:sldId id="357" r:id="rId48"/>
    <p:sldId id="378" r:id="rId49"/>
    <p:sldId id="420" r:id="rId50"/>
    <p:sldId id="377" r:id="rId51"/>
    <p:sldId id="379" r:id="rId52"/>
    <p:sldId id="376" r:id="rId53"/>
    <p:sldId id="375" r:id="rId54"/>
    <p:sldId id="374" r:id="rId55"/>
    <p:sldId id="362" r:id="rId56"/>
    <p:sldId id="365" r:id="rId57"/>
    <p:sldId id="32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754" autoAdjust="0"/>
  </p:normalViewPr>
  <p:slideViewPr>
    <p:cSldViewPr>
      <p:cViewPr>
        <p:scale>
          <a:sx n="78" d="100"/>
          <a:sy n="78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4BC2D6-C5B9-4312-9E04-90216DBA8D76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728085-0BE5-404E-B883-A0EAA230F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F10A6-098F-4698-941A-7DB1B54137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8A494D-1664-46B1-BAE5-DC9331247B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0F97F3-31FA-4610-9D2C-02D53696F9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D767C-2464-4308-B222-543A22EEF1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DB9EE2-F480-4080-8481-E7FD1EC36C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28085-0BE5-404E-B883-A0EAA230F37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28085-0BE5-404E-B883-A0EAA230F37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4B0E65-75F0-47E3-A4DD-E16807394F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8A53A-7E49-4588-A1F8-B184E7F7CA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066A4-D9A1-4739-BD1C-0074DE06E0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2B6F0-B2D8-4DB0-A20A-A5F1501688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70D9C-E488-424F-A161-F0619BA1BF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B7098-5CE0-420F-83FB-76C2C99441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47F81-6E80-44D8-B73E-830DBFE482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A1E48-02D1-4AD8-8E5F-690DEF909F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F0AC-A555-42A8-AB01-BC498B198804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35A-F5D8-43BF-B986-CC5B20137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B225-9A71-4840-ADC5-5AC0916DD619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FF31-F88A-49A4-89DC-B9D4C2459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5277-FB9E-4FE8-8E63-37A3886150F0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8557-AE33-4C28-92CA-B38E780BF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39B6-9DAF-4778-B7E8-47DFF59A3AE1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577A-55BB-4B8A-A762-BAFEB51B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EBD-B095-4827-B837-16761BC36E02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E9B4-D6D5-4482-AFF0-56E5C0D52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7A45-E1AB-47F3-8668-E6AC985F5670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EF5C-621E-4525-B253-A710074F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0BA5-B851-4C4C-817C-4AA0B5EF33D3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9C78-BD07-428A-8FAE-942E74243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7A71-17A3-4C3B-8549-A70D7D4C2B13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2F47-3ECD-4CF1-9CF9-687A99015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5A77-FFA5-451F-AF67-37554479EA77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95EB-B7D8-4BB8-A41D-1E3DB6F4F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F4C5-DE97-418F-AD8C-CCBA6A934688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3E8A-5043-4643-BB88-249E11E0C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F6B3-AA84-4ADE-8628-BADBD357969C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7B05-9953-411F-8B26-2ACEFB728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7C44A2-DA17-44B5-9139-00AB0CFA05A0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04626-9976-4D0C-BF6B-20CC0452A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609600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 </a:t>
            </a:r>
            <a:r>
              <a:rPr lang="en-US" sz="4000" dirty="0" smtClean="0">
                <a:latin typeface="Calibri" pitchFamily="34" charset="0"/>
              </a:rPr>
              <a:t>Microscopic  Gravity and Particle   Physics </a:t>
            </a:r>
            <a:endParaRPr lang="en-US" sz="4000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                                                               </a:t>
            </a:r>
            <a:r>
              <a:rPr lang="en-US" sz="2400" dirty="0" err="1">
                <a:solidFill>
                  <a:srgbClr val="C00000"/>
                </a:solidFill>
                <a:latin typeface="Calibri" pitchFamily="34" charset="0"/>
              </a:rPr>
              <a:t>Gia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Calibri" pitchFamily="34" charset="0"/>
              </a:rPr>
              <a:t>Dvali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               </a:t>
            </a:r>
            <a:r>
              <a:rPr lang="en-US" sz="2000" dirty="0" smtClean="0">
                <a:latin typeface="Calibri" pitchFamily="34" charset="0"/>
              </a:rPr>
              <a:t>                              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CERN Theory Division 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&amp;  Max Planck  Institute for Physics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&amp;  CCPP, New York University </a:t>
            </a:r>
          </a:p>
          <a:p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                      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                        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      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                                                     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458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may be something  with no observed analog in physics:</a:t>
            </a:r>
          </a:p>
          <a:p>
            <a:r>
              <a:rPr lang="en-US" sz="2400" dirty="0" smtClean="0"/>
              <a:t>An  extra dimension with anti-commuting coordinates - SUSY</a:t>
            </a:r>
          </a:p>
          <a:p>
            <a:endParaRPr lang="en-US" dirty="0" smtClean="0"/>
          </a:p>
          <a:p>
            <a:r>
              <a:rPr lang="en-US" sz="3200" dirty="0" smtClean="0"/>
              <a:t>                      { </a:t>
            </a:r>
            <a:r>
              <a:rPr lang="el-GR" sz="3200" dirty="0" smtClean="0"/>
              <a:t>θ</a:t>
            </a:r>
            <a:r>
              <a:rPr lang="el-GR" sz="3200" baseline="-30000" dirty="0" smtClean="0">
                <a:solidFill>
                  <a:srgbClr val="C00000"/>
                </a:solidFill>
              </a:rPr>
              <a:t>α</a:t>
            </a:r>
            <a:r>
              <a:rPr lang="el-GR" sz="3200" dirty="0" smtClean="0"/>
              <a:t>θ</a:t>
            </a:r>
            <a:r>
              <a:rPr lang="el-GR" sz="3200" baseline="-30000" dirty="0" smtClean="0">
                <a:solidFill>
                  <a:srgbClr val="C00000"/>
                </a:solidFill>
              </a:rPr>
              <a:t>β</a:t>
            </a:r>
            <a:r>
              <a:rPr lang="en-US" sz="3200" dirty="0" smtClean="0"/>
              <a:t>} = 0</a:t>
            </a:r>
          </a:p>
          <a:p>
            <a:r>
              <a:rPr lang="en-US" dirty="0" smtClean="0"/>
              <a:t>                            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76400" y="4953000"/>
            <a:ext cx="4495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42900" y="3619500"/>
            <a:ext cx="2667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2438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510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t, </a:t>
            </a:r>
            <a:r>
              <a:rPr lang="en-US" dirty="0" err="1" smtClean="0"/>
              <a:t>x,y,z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43200" y="3048000"/>
            <a:ext cx="8382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057400" y="4267200"/>
            <a:ext cx="13716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67000" y="4038600"/>
            <a:ext cx="18288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43200" y="4953000"/>
            <a:ext cx="8382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28800" y="56388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Bosons  and  Fermions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2781300" y="5295900"/>
            <a:ext cx="4572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6248400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 </a:t>
            </a:r>
            <a:r>
              <a:rPr lang="en-US" dirty="0" err="1" smtClean="0"/>
              <a:t>superpartners</a:t>
            </a:r>
            <a:r>
              <a:rPr lang="en-US" dirty="0" smtClean="0"/>
              <a:t>  are analogs  of  KK excitations  in  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r>
              <a:rPr lang="en-US" dirty="0" smtClean="0"/>
              <a:t>-dimension.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597675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But, </a:t>
            </a:r>
          </a:p>
          <a:p>
            <a:endParaRPr lang="en-US" sz="2000" dirty="0" smtClean="0"/>
          </a:p>
          <a:p>
            <a:r>
              <a:rPr lang="en-US" sz="2000" dirty="0" smtClean="0"/>
              <a:t> * Translations in  </a:t>
            </a:r>
            <a:r>
              <a:rPr lang="el-GR" sz="2000" dirty="0" smtClean="0">
                <a:solidFill>
                  <a:srgbClr val="C00000"/>
                </a:solidFill>
              </a:rPr>
              <a:t>θ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- dimension  are broken at low energies:  </a:t>
            </a:r>
          </a:p>
          <a:p>
            <a:r>
              <a:rPr lang="en-US" sz="2000" dirty="0" smtClean="0"/>
              <a:t>      SUSY is not an exact symmetry of nature.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     WHY? 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 * Generic breaking of SUSY would violate flavor. So, whatever  dynamics </a:t>
            </a:r>
          </a:p>
          <a:p>
            <a:pPr marL="342900" indent="-342900"/>
            <a:r>
              <a:rPr lang="en-US" sz="2000" dirty="0" smtClean="0"/>
              <a:t>     broke  SUSY, it cared  to conserve  the flavor.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>
                <a:solidFill>
                  <a:srgbClr val="C00000"/>
                </a:solidFill>
              </a:rPr>
              <a:t>     WHY? 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 * Generic SUSY would violate baryon (and lepton) number  already at the </a:t>
            </a:r>
          </a:p>
          <a:p>
            <a:pPr marL="342900" indent="-342900"/>
            <a:r>
              <a:rPr lang="en-US" sz="2000" dirty="0" smtClean="0"/>
              <a:t> </a:t>
            </a:r>
            <a:r>
              <a:rPr lang="en-US" sz="2000" dirty="0" err="1" smtClean="0"/>
              <a:t>renormalizable</a:t>
            </a:r>
            <a:r>
              <a:rPr lang="en-US" sz="2000" dirty="0" smtClean="0"/>
              <a:t> level.   Again,  some underlying mechanism took care </a:t>
            </a:r>
          </a:p>
          <a:p>
            <a:pPr marL="342900" indent="-342900"/>
            <a:r>
              <a:rPr lang="en-US" sz="2000" dirty="0" smtClean="0"/>
              <a:t>   of B-conservation. </a:t>
            </a:r>
          </a:p>
          <a:p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C00000"/>
                </a:solidFill>
              </a:rPr>
              <a:t>WHY? </a:t>
            </a:r>
          </a:p>
          <a:p>
            <a:endParaRPr lang="en-US" sz="2000" dirty="0" smtClean="0"/>
          </a:p>
          <a:p>
            <a:r>
              <a:rPr lang="en-US" sz="2000" dirty="0" smtClean="0"/>
              <a:t>   The list goes on and 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416278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Great thing  about  low energy SUSY: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Once the boundary conditions are specified in UV, </a:t>
            </a:r>
          </a:p>
          <a:p>
            <a:r>
              <a:rPr lang="en-US" sz="2800" dirty="0" smtClean="0"/>
              <a:t>computations  can be done in a weakly-coupled </a:t>
            </a:r>
          </a:p>
          <a:p>
            <a:r>
              <a:rPr lang="en-US" sz="2800" dirty="0" smtClean="0"/>
              <a:t>theory, largely avoiding cutoff sensitivities. </a:t>
            </a:r>
          </a:p>
          <a:p>
            <a:r>
              <a:rPr lang="en-US" sz="2800" dirty="0" smtClean="0"/>
              <a:t>  E.g., prediction of the gauge coupling unification</a:t>
            </a:r>
          </a:p>
          <a:p>
            <a:r>
              <a:rPr lang="en-US" sz="2800" dirty="0" smtClean="0"/>
              <a:t> (</a:t>
            </a:r>
            <a:r>
              <a:rPr lang="en-US" sz="2000" dirty="0" err="1" smtClean="0">
                <a:solidFill>
                  <a:srgbClr val="FF0000"/>
                </a:solidFill>
              </a:rPr>
              <a:t>Dimopoulos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Raby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Wilczek</a:t>
            </a:r>
            <a:r>
              <a:rPr lang="en-US" sz="2000" dirty="0" smtClean="0">
                <a:solidFill>
                  <a:srgbClr val="FF0000"/>
                </a:solidFill>
              </a:rPr>
              <a:t>; </a:t>
            </a:r>
            <a:r>
              <a:rPr lang="en-US" sz="2000" dirty="0" err="1" smtClean="0">
                <a:solidFill>
                  <a:srgbClr val="FF0000"/>
                </a:solidFill>
              </a:rPr>
              <a:t>Einhorn</a:t>
            </a:r>
            <a:r>
              <a:rPr lang="en-US" sz="2000" dirty="0" smtClean="0">
                <a:solidFill>
                  <a:srgbClr val="FF0000"/>
                </a:solidFill>
              </a:rPr>
              <a:t> &amp; Jones;  Marciano &amp; </a:t>
            </a:r>
            <a:r>
              <a:rPr lang="en-US" sz="2000" dirty="0" err="1" smtClean="0">
                <a:solidFill>
                  <a:srgbClr val="FF0000"/>
                </a:solidFill>
              </a:rPr>
              <a:t>Senjanovic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   There are other little beautiful things. </a:t>
            </a:r>
          </a:p>
          <a:p>
            <a:r>
              <a:rPr lang="en-US" sz="2800" dirty="0" smtClean="0"/>
              <a:t> E.g.,  electroweak symmetry breaking can be </a:t>
            </a:r>
          </a:p>
          <a:p>
            <a:r>
              <a:rPr lang="en-US" sz="2800" dirty="0" smtClean="0"/>
              <a:t>triggered  </a:t>
            </a:r>
            <a:r>
              <a:rPr lang="en-US" sz="2800" dirty="0" err="1" smtClean="0"/>
              <a:t>radiatively</a:t>
            </a:r>
            <a:r>
              <a:rPr lang="en-US" sz="2800" dirty="0" smtClean="0"/>
              <a:t>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95629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There are ways in which nature is known </a:t>
            </a:r>
          </a:p>
          <a:p>
            <a:r>
              <a:rPr lang="en-US" sz="3600" dirty="0" smtClean="0"/>
              <a:t> to have already worked. 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 Some  approaches to the </a:t>
            </a:r>
            <a:r>
              <a:rPr lang="en-US" sz="3600" dirty="0" smtClean="0">
                <a:solidFill>
                  <a:srgbClr val="C00000"/>
                </a:solidFill>
              </a:rPr>
              <a:t>Hierarchy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Problem</a:t>
            </a:r>
            <a:r>
              <a:rPr lang="en-US" sz="3600" dirty="0" smtClean="0"/>
              <a:t>  employ  the  generalizations of  </a:t>
            </a:r>
          </a:p>
          <a:p>
            <a:r>
              <a:rPr lang="en-US" sz="3600" dirty="0" smtClean="0"/>
              <a:t>such </a:t>
            </a:r>
            <a:r>
              <a:rPr lang="en-US" sz="3600" dirty="0" smtClean="0">
                <a:solidFill>
                  <a:srgbClr val="C00000"/>
                </a:solidFill>
              </a:rPr>
              <a:t>known</a:t>
            </a:r>
            <a:r>
              <a:rPr lang="en-US" sz="3600" dirty="0" smtClean="0"/>
              <a:t> phenomena  of nature, which  </a:t>
            </a:r>
          </a:p>
          <a:p>
            <a:r>
              <a:rPr lang="en-US" sz="3600" dirty="0" smtClean="0"/>
              <a:t>are taking place  at different energies.  </a:t>
            </a:r>
          </a:p>
          <a:p>
            <a:endParaRPr lang="en-US" sz="3600" dirty="0" smtClean="0"/>
          </a:p>
          <a:p>
            <a:r>
              <a:rPr lang="en-US" sz="3600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638299" y="3543300"/>
            <a:ext cx="480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571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16002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19"/>
          <p:cNvSpPr txBox="1">
            <a:spLocks noChangeArrowheads="1"/>
          </p:cNvSpPr>
          <p:nvPr/>
        </p:nvSpPr>
        <p:spPr bwMode="auto">
          <a:xfrm>
            <a:off x="1524000" y="1371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Planck mass M</a:t>
            </a:r>
            <a:r>
              <a:rPr lang="en-US" sz="2400" baseline="-30000">
                <a:solidFill>
                  <a:srgbClr val="C00000"/>
                </a:solidFill>
                <a:latin typeface="Calibri" pitchFamily="34" charset="0"/>
              </a:rPr>
              <a:t>P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 =10</a:t>
            </a:r>
            <a:r>
              <a:rPr lang="en-US" sz="2400" baseline="42000">
                <a:solidFill>
                  <a:srgbClr val="C00000"/>
                </a:solidFill>
                <a:latin typeface="Calibri" pitchFamily="34" charset="0"/>
              </a:rPr>
              <a:t>19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GeV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1270" name="TextBox 20"/>
          <p:cNvSpPr txBox="1">
            <a:spLocks noChangeArrowheads="1"/>
          </p:cNvSpPr>
          <p:nvPr/>
        </p:nvSpPr>
        <p:spPr bwMode="auto">
          <a:xfrm>
            <a:off x="1447800" y="55626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Weak  Scale M</a:t>
            </a:r>
            <a:r>
              <a:rPr lang="en-US" sz="2400" baseline="-30000">
                <a:solidFill>
                  <a:srgbClr val="C00000"/>
                </a:solidFill>
                <a:latin typeface="Calibri" pitchFamily="34" charset="0"/>
              </a:rPr>
              <a:t>W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 =  10</a:t>
            </a:r>
            <a:r>
              <a:rPr lang="en-US" sz="2400" baseline="42000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 GeV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838200" y="5105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TextBox 29"/>
          <p:cNvSpPr txBox="1">
            <a:spLocks noChangeArrowheads="1"/>
          </p:cNvSpPr>
          <p:nvPr/>
        </p:nvSpPr>
        <p:spPr bwMode="auto">
          <a:xfrm>
            <a:off x="1524000" y="4876800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SUSY / New Strong  Force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273" name="TextBox 30"/>
          <p:cNvSpPr txBox="1">
            <a:spLocks noChangeArrowheads="1"/>
          </p:cNvSpPr>
          <p:nvPr/>
        </p:nvSpPr>
        <p:spPr bwMode="auto">
          <a:xfrm>
            <a:off x="228600" y="1219200"/>
            <a:ext cx="296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914400" y="16764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37"/>
          <p:cNvSpPr txBox="1">
            <a:spLocks noChangeArrowheads="1"/>
          </p:cNvSpPr>
          <p:nvPr/>
        </p:nvSpPr>
        <p:spPr bwMode="auto">
          <a:xfrm>
            <a:off x="1752600" y="19812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Quantum Gravity (String) Scale</a:t>
            </a:r>
          </a:p>
        </p:txBody>
      </p:sp>
      <p:sp>
        <p:nvSpPr>
          <p:cNvPr id="11276" name="TextBox 38"/>
          <p:cNvSpPr txBox="1">
            <a:spLocks noChangeArrowheads="1"/>
          </p:cNvSpPr>
          <p:nvPr/>
        </p:nvSpPr>
        <p:spPr bwMode="auto">
          <a:xfrm>
            <a:off x="533400" y="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Approaches we discussed so far share the philosophy         of the ``Standard Paradigm”    </a:t>
            </a:r>
            <a:r>
              <a:rPr lang="en-US" sz="2800" dirty="0">
                <a:latin typeface="Calibri" pitchFamily="34" charset="0"/>
              </a:rPr>
              <a:t>‘74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33719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sz="2400" dirty="0" smtClean="0"/>
              <a:t>There is an alternative approach that makes use of a known </a:t>
            </a:r>
          </a:p>
          <a:p>
            <a:r>
              <a:rPr lang="en-US" sz="2400" dirty="0" smtClean="0"/>
              <a:t>phenomenon  in </a:t>
            </a:r>
            <a:r>
              <a:rPr lang="en-US" sz="2400" dirty="0" err="1" smtClean="0"/>
              <a:t>Einstenian</a:t>
            </a:r>
            <a:r>
              <a:rPr lang="en-US" sz="2400" dirty="0" smtClean="0"/>
              <a:t>  (or Newtonian)  gravity. 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 As said above, in Einstein’s gravity  </a:t>
            </a: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baseline="-30000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/>
              <a:t> is the scale where </a:t>
            </a:r>
          </a:p>
          <a:p>
            <a:r>
              <a:rPr lang="en-US" sz="2400" dirty="0" smtClean="0"/>
              <a:t>gravitational  interactions  of elementary particles become </a:t>
            </a:r>
          </a:p>
          <a:p>
            <a:r>
              <a:rPr lang="en-US" sz="2400" dirty="0" smtClean="0"/>
              <a:t>strong.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 In any sensible theory of gravity,  which  at large distances </a:t>
            </a:r>
          </a:p>
          <a:p>
            <a:r>
              <a:rPr lang="en-US" sz="2400" dirty="0" smtClean="0"/>
              <a:t>reduces to Einstein’s  GR, a point-like elementary  particle  </a:t>
            </a:r>
          </a:p>
          <a:p>
            <a:r>
              <a:rPr lang="en-US" sz="2400" dirty="0" smtClean="0"/>
              <a:t>heavier than </a:t>
            </a: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baseline="-30000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/>
              <a:t> makes no sense. </a:t>
            </a:r>
          </a:p>
          <a:p>
            <a:r>
              <a:rPr lang="en-US" sz="2400" dirty="0" smtClean="0"/>
              <a:t>  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4582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  In fact we know  very well what such an object is:  </a:t>
            </a:r>
          </a:p>
          <a:p>
            <a:r>
              <a:rPr lang="en-US" sz="2400" dirty="0" smtClean="0"/>
              <a:t>Because its  gravitational </a:t>
            </a:r>
            <a:r>
              <a:rPr lang="en-US" sz="2400" dirty="0" smtClean="0">
                <a:solidFill>
                  <a:srgbClr val="FF0000"/>
                </a:solidFill>
              </a:rPr>
              <a:t>Schwarzschild </a:t>
            </a:r>
            <a:r>
              <a:rPr lang="en-US" sz="2400" dirty="0" smtClean="0"/>
              <a:t> radius  exceeds its </a:t>
            </a:r>
            <a:r>
              <a:rPr lang="en-US" sz="2400" dirty="0" smtClean="0">
                <a:solidFill>
                  <a:srgbClr val="FF0000"/>
                </a:solidFill>
              </a:rPr>
              <a:t>Compton</a:t>
            </a:r>
            <a:r>
              <a:rPr lang="en-US" sz="2400" dirty="0" smtClean="0"/>
              <a:t> wavelength,</a:t>
            </a:r>
          </a:p>
          <a:p>
            <a:endParaRPr lang="en-US" dirty="0" smtClean="0"/>
          </a:p>
          <a:p>
            <a:r>
              <a:rPr lang="en-US" dirty="0" smtClean="0"/>
              <a:t>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    R  =  m/</a:t>
            </a:r>
            <a:r>
              <a:rPr lang="en-US" sz="2800" dirty="0" smtClean="0">
                <a:solidFill>
                  <a:srgbClr val="C00000"/>
                </a:solidFill>
              </a:rPr>
              <a:t>M</a:t>
            </a:r>
            <a:r>
              <a:rPr lang="en-US" sz="2800" baseline="42000" dirty="0" smtClean="0">
                <a:solidFill>
                  <a:srgbClr val="C00000"/>
                </a:solidFill>
              </a:rPr>
              <a:t>2</a:t>
            </a:r>
            <a:r>
              <a:rPr lang="en-US" sz="2800" baseline="-30000" dirty="0" smtClean="0">
                <a:solidFill>
                  <a:srgbClr val="C00000"/>
                </a:solidFill>
              </a:rPr>
              <a:t>P </a:t>
            </a:r>
            <a:r>
              <a:rPr lang="en-US" sz="2800" dirty="0" smtClean="0"/>
              <a:t> &gt;  1/m 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it is a macroscopic </a:t>
            </a:r>
            <a:r>
              <a:rPr lang="en-US" sz="2400" dirty="0" smtClean="0">
                <a:solidFill>
                  <a:srgbClr val="FF0000"/>
                </a:solidFill>
              </a:rPr>
              <a:t>classical black hole</a:t>
            </a:r>
            <a:r>
              <a:rPr lang="en-US" sz="2400" dirty="0" smtClean="0"/>
              <a:t>! </a:t>
            </a:r>
          </a:p>
          <a:p>
            <a:r>
              <a:rPr lang="en-US" sz="2400" dirty="0" smtClean="0"/>
              <a:t> And becomes more and more classical  with the growing </a:t>
            </a:r>
          </a:p>
          <a:p>
            <a:r>
              <a:rPr lang="en-US" sz="2400" dirty="0" smtClean="0"/>
              <a:t>mass.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53000" y="1751012"/>
            <a:ext cx="3352800" cy="2668588"/>
            <a:chOff x="4953000" y="2514600"/>
            <a:chExt cx="3352800" cy="2668588"/>
          </a:xfrm>
        </p:grpSpPr>
        <p:sp>
          <p:nvSpPr>
            <p:cNvPr id="3" name="Oval 2"/>
            <p:cNvSpPr/>
            <p:nvPr/>
          </p:nvSpPr>
          <p:spPr>
            <a:xfrm>
              <a:off x="5715000" y="2590800"/>
              <a:ext cx="2590800" cy="2514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>
              <a:off x="4685506" y="4610100"/>
              <a:ext cx="838994" cy="7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4648994" y="3047206"/>
              <a:ext cx="9144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953000" y="2514600"/>
              <a:ext cx="25146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953000" y="5181600"/>
              <a:ext cx="25146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953000" y="3581400"/>
              <a:ext cx="5333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902509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sz="2400" dirty="0" smtClean="0"/>
              <a:t>This is an exceptional power of gravity,  it  provides us with a </a:t>
            </a:r>
          </a:p>
          <a:p>
            <a:r>
              <a:rPr lang="en-US" sz="2400" dirty="0" smtClean="0"/>
              <a:t>shortest distance scale, beyond which  things again become </a:t>
            </a:r>
          </a:p>
          <a:p>
            <a:r>
              <a:rPr lang="en-US" sz="2400" dirty="0" smtClean="0"/>
              <a:t>classical!</a:t>
            </a:r>
          </a:p>
          <a:p>
            <a:endParaRPr lang="en-US" sz="2400" dirty="0" smtClean="0"/>
          </a:p>
          <a:p>
            <a:r>
              <a:rPr lang="en-US" sz="2400" dirty="0" smtClean="0"/>
              <a:t>  </a:t>
            </a:r>
          </a:p>
          <a:p>
            <a:endParaRPr lang="en-US" sz="2400" dirty="0" smtClean="0"/>
          </a:p>
          <a:p>
            <a:r>
              <a:rPr lang="en-US" sz="2400" dirty="0" smtClean="0"/>
              <a:t> So, in SM + GR if Higgs had a mass  of order  </a:t>
            </a: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baseline="-30000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/>
              <a:t> , nobody </a:t>
            </a:r>
          </a:p>
          <a:p>
            <a:r>
              <a:rPr lang="en-US" sz="2400" dirty="0" smtClean="0"/>
              <a:t>would ask the question, why it’s  not even heavier.  Because, if it </a:t>
            </a:r>
          </a:p>
          <a:p>
            <a:r>
              <a:rPr lang="en-US" sz="2400" dirty="0" smtClean="0"/>
              <a:t>were heavier,  it would stop to be a </a:t>
            </a:r>
            <a:r>
              <a:rPr lang="en-US" sz="2400" dirty="0" smtClean="0">
                <a:solidFill>
                  <a:srgbClr val="FF0000"/>
                </a:solidFill>
              </a:rPr>
              <a:t>particle</a:t>
            </a:r>
            <a:r>
              <a:rPr lang="en-US" sz="2400" dirty="0" smtClean="0"/>
              <a:t> and become  </a:t>
            </a:r>
          </a:p>
          <a:p>
            <a:r>
              <a:rPr lang="en-US" sz="2400" dirty="0" smtClean="0"/>
              <a:t>something  </a:t>
            </a:r>
            <a:r>
              <a:rPr lang="en-US" sz="2400" dirty="0" smtClean="0">
                <a:solidFill>
                  <a:srgbClr val="FF0000"/>
                </a:solidFill>
              </a:rPr>
              <a:t>fuzzy and classical</a:t>
            </a:r>
            <a:r>
              <a:rPr lang="en-US" sz="2400" dirty="0" smtClean="0"/>
              <a:t>. 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Now, given that we know that  strong gravity scale is an </a:t>
            </a:r>
            <a:r>
              <a:rPr lang="en-US" sz="2800" dirty="0" smtClean="0">
                <a:solidFill>
                  <a:srgbClr val="FF0000"/>
                </a:solidFill>
              </a:rPr>
              <a:t>universal  regulator </a:t>
            </a:r>
            <a:r>
              <a:rPr lang="en-US" sz="2800" dirty="0" smtClean="0"/>
              <a:t>of particle masses,  let’s ask:</a:t>
            </a:r>
          </a:p>
          <a:p>
            <a:endParaRPr lang="en-US" sz="2800" dirty="0" smtClean="0"/>
          </a:p>
          <a:p>
            <a:r>
              <a:rPr lang="en-US" sz="2800" dirty="0" smtClean="0"/>
              <a:t>   How do we know that gravity is waiting all the way till </a:t>
            </a:r>
            <a:r>
              <a:rPr lang="en-US" sz="2800" dirty="0" smtClean="0">
                <a:solidFill>
                  <a:srgbClr val="C00000"/>
                </a:solidFill>
              </a:rPr>
              <a:t>M</a:t>
            </a:r>
            <a:r>
              <a:rPr lang="en-US" sz="2800" baseline="-30000" dirty="0" smtClean="0">
                <a:solidFill>
                  <a:srgbClr val="C00000"/>
                </a:solidFill>
              </a:rPr>
              <a:t>P</a:t>
            </a:r>
            <a:r>
              <a:rPr lang="en-US" sz="2800" dirty="0" smtClean="0"/>
              <a:t> energies for becoming strong? 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                  Well,  we don’t. 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              So why not  at  </a:t>
            </a:r>
            <a:r>
              <a:rPr lang="en-US" sz="2800" dirty="0" err="1" smtClean="0"/>
              <a:t>TeV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7924800" cy="6801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’98  Quantum Gravity at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TeV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Idea: 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 Weak scale is stable, because the quantum gravity scale  M</a:t>
            </a:r>
            <a:r>
              <a:rPr lang="en-US" sz="2800" baseline="-24000" dirty="0">
                <a:solidFill>
                  <a:srgbClr val="FF0000"/>
                </a:solidFill>
                <a:latin typeface="+mn-lt"/>
              </a:rPr>
              <a:t>* 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≈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TeV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                       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Arkani-Hamed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, 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Dimopoulos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, GD;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Antoniadis, 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Arkani-Hamed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, 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Dimopoulos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, GD)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But,  if  gravity  becomes strong around the </a:t>
            </a:r>
            <a:r>
              <a:rPr lang="en-US" sz="2400" dirty="0" err="1">
                <a:latin typeface="+mn-lt"/>
              </a:rPr>
              <a:t>TeV</a:t>
            </a:r>
            <a:r>
              <a:rPr lang="en-US" sz="2400" dirty="0">
                <a:latin typeface="+mn-lt"/>
              </a:rPr>
              <a:t> scale, why is the large distance  gravity  so much weaker than all the other forces of nature?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For example, gravitational attraction between the two protons at  1 m distance  is  10</a:t>
            </a:r>
            <a:r>
              <a:rPr lang="en-US" sz="2000" baseline="42000" dirty="0">
                <a:solidFill>
                  <a:srgbClr val="FF0000"/>
                </a:solidFill>
                <a:latin typeface="+mn-lt"/>
              </a:rPr>
              <a:t>37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times weaker of  their Coulomb repulsion!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Original Realization:  Extra  Dimensions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                      </a:t>
            </a:r>
            <a:r>
              <a:rPr lang="en-US" sz="2400" dirty="0" smtClean="0"/>
              <a:t>Outline</a:t>
            </a:r>
            <a:endParaRPr lang="en-US" sz="2000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 1)  The Hierarchy Problem and  the Role of Gravity </a:t>
            </a:r>
            <a:endParaRPr lang="en-US" sz="2000" dirty="0"/>
          </a:p>
          <a:p>
            <a:pPr marL="457200" indent="-457200">
              <a:defRPr/>
            </a:pPr>
            <a:endParaRPr lang="en-US" sz="2000" dirty="0" smtClean="0"/>
          </a:p>
          <a:p>
            <a:pPr marL="457200" indent="-457200">
              <a:defRPr/>
            </a:pPr>
            <a:r>
              <a:rPr lang="en-US" sz="2000" dirty="0" smtClean="0"/>
              <a:t> 2)  Quantum  Gravity  (Extra Dimensions, Strings and Black Holes)  </a:t>
            </a:r>
          </a:p>
          <a:p>
            <a:pPr marL="457200" indent="-457200">
              <a:defRPr/>
            </a:pPr>
            <a:r>
              <a:rPr lang="en-US" sz="2000" dirty="0" smtClean="0"/>
              <a:t>                 at </a:t>
            </a:r>
            <a:r>
              <a:rPr lang="en-US" sz="2000" dirty="0" err="1" smtClean="0"/>
              <a:t>TeV</a:t>
            </a:r>
            <a:r>
              <a:rPr lang="en-US" sz="2000" dirty="0" smtClean="0"/>
              <a:t> ?</a:t>
            </a:r>
          </a:p>
          <a:p>
            <a:pPr marL="457200" indent="-457200">
              <a:defRPr/>
            </a:pPr>
            <a:r>
              <a:rPr lang="en-US" sz="2000" dirty="0" smtClean="0"/>
              <a:t> </a:t>
            </a:r>
          </a:p>
          <a:p>
            <a:pPr marL="457200" indent="-457200">
              <a:defRPr/>
            </a:pPr>
            <a:r>
              <a:rPr lang="en-US" sz="2000" dirty="0" smtClean="0"/>
              <a:t> 3)  The  Role of  Particle Species </a:t>
            </a:r>
          </a:p>
          <a:p>
            <a:pPr marL="457200" indent="-457200">
              <a:defRPr/>
            </a:pPr>
            <a:endParaRPr lang="en-US" sz="2000" dirty="0" smtClean="0"/>
          </a:p>
          <a:p>
            <a:pPr marL="457200" indent="-457200">
              <a:defRPr/>
            </a:pPr>
            <a:r>
              <a:rPr lang="en-US" sz="2000" dirty="0" smtClean="0"/>
              <a:t> 4)  Some General Properties of Macroscopic  Black Holes </a:t>
            </a:r>
          </a:p>
          <a:p>
            <a:pPr marL="457200" indent="-457200">
              <a:defRPr/>
            </a:pPr>
            <a:endParaRPr lang="en-US" sz="2000" dirty="0" smtClean="0"/>
          </a:p>
          <a:p>
            <a:pPr marL="457200" indent="-457200">
              <a:defRPr/>
            </a:pPr>
            <a:r>
              <a:rPr lang="en-US" sz="2000" dirty="0" smtClean="0"/>
              <a:t> 5)  Lesson from the Black Hole Physics:  </a:t>
            </a:r>
          </a:p>
          <a:p>
            <a:pPr marL="457200" indent="-457200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       Existence of Species (Flavors) Affects Short-Distance Gravity.</a:t>
            </a:r>
            <a:endParaRPr lang="en-US" sz="2000" dirty="0"/>
          </a:p>
          <a:p>
            <a:pPr marL="342900" indent="-342900">
              <a:defRPr/>
            </a:pPr>
            <a:endParaRPr lang="en-US" sz="2000" dirty="0" smtClean="0"/>
          </a:p>
          <a:p>
            <a:pPr marL="342900" indent="-342900">
              <a:defRPr/>
            </a:pPr>
            <a:r>
              <a:rPr lang="en-US" sz="2000" dirty="0" smtClean="0"/>
              <a:t> 6)  What  About the Microscopic  Black Holes?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lang="en-US" sz="2000" dirty="0"/>
          </a:p>
          <a:p>
            <a:pPr marL="457200" indent="-457200">
              <a:defRPr/>
            </a:pPr>
            <a:r>
              <a:rPr lang="en-US" sz="2000" dirty="0" smtClean="0"/>
              <a:t> 7)  Phenomenological and Fundamental  Implications </a:t>
            </a:r>
          </a:p>
          <a:p>
            <a:pPr marL="457200" indent="-457200">
              <a:buAutoNum type="arabicParenR" startAt="6"/>
              <a:defRPr/>
            </a:pPr>
            <a:endParaRPr lang="en-US" sz="2000" dirty="0" smtClean="0"/>
          </a:p>
          <a:p>
            <a:pPr marL="457200" indent="-457200">
              <a:defRPr/>
            </a:pPr>
            <a:r>
              <a:rPr lang="en-US" sz="2000" dirty="0" smtClean="0"/>
              <a:t> 8)  Conclusions </a:t>
            </a:r>
          </a:p>
          <a:p>
            <a:pPr marL="342900" indent="-342900">
              <a:defRPr/>
            </a:pPr>
            <a:r>
              <a:rPr lang="en-US" sz="2000" dirty="0" smtClean="0"/>
              <a:t>           </a:t>
            </a:r>
            <a:endParaRPr lang="en-US" sz="20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Tx/>
              <a:buAutoNum type="arabicParenR" startAt="4"/>
              <a:defRPr/>
            </a:pPr>
            <a:endParaRPr lang="en-US" sz="20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1028" descr="GIA-fig2re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gia-fig3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15364" name="Picture 4" descr="EM-Fiel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24000" y="1719263"/>
          <a:ext cx="6096000" cy="3417887"/>
        </p:xfrm>
        <a:graphic>
          <a:graphicData uri="http://schemas.openxmlformats.org/presentationml/2006/ole">
            <p:oleObj spid="_x0000_s31746" name="Image" r:id="rId4" imgW="18755556" imgH="105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28600" y="0"/>
            <a:ext cx="86106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   </a:t>
            </a:r>
            <a:r>
              <a:rPr lang="en-US" sz="3200" dirty="0">
                <a:latin typeface="Calibri" pitchFamily="34" charset="0"/>
              </a:rPr>
              <a:t>As a result of the dilution, there  is a simple relation between the true quantum gravity scale  and the Planck mass measured at large </a:t>
            </a:r>
            <a:r>
              <a:rPr lang="en-US" sz="3200" dirty="0" smtClean="0">
                <a:latin typeface="Calibri" pitchFamily="34" charset="0"/>
              </a:rPr>
              <a:t>distances:</a:t>
            </a:r>
            <a:endParaRPr lang="en-US" sz="32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                   </a:t>
            </a:r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                 </a:t>
            </a:r>
          </a:p>
          <a:p>
            <a:r>
              <a:rPr lang="en-US" sz="3200" dirty="0" smtClean="0">
                <a:latin typeface="Calibri" pitchFamily="34" charset="0"/>
              </a:rPr>
              <a:t>                    </a:t>
            </a:r>
            <a:r>
              <a:rPr lang="en-US" sz="3200" dirty="0">
                <a:latin typeface="Calibri" pitchFamily="34" charset="0"/>
              </a:rPr>
              <a:t>M</a:t>
            </a:r>
            <a:r>
              <a:rPr lang="en-US" sz="3200" baseline="42000" dirty="0">
                <a:latin typeface="Calibri" pitchFamily="34" charset="0"/>
              </a:rPr>
              <a:t>2</a:t>
            </a:r>
            <a:r>
              <a:rPr lang="en-US" sz="3200" baseline="-30000" dirty="0">
                <a:latin typeface="Calibri" pitchFamily="34" charset="0"/>
              </a:rPr>
              <a:t>P</a:t>
            </a:r>
            <a:r>
              <a:rPr lang="en-US" sz="3200" dirty="0">
                <a:latin typeface="Calibri" pitchFamily="34" charset="0"/>
              </a:rPr>
              <a:t> =  M</a:t>
            </a:r>
            <a:r>
              <a:rPr lang="en-US" sz="3200" baseline="42000" dirty="0">
                <a:latin typeface="Calibri" pitchFamily="34" charset="0"/>
              </a:rPr>
              <a:t>2</a:t>
            </a:r>
            <a:r>
              <a:rPr lang="en-US" sz="3200" baseline="-30000" dirty="0">
                <a:latin typeface="Calibri" pitchFamily="34" charset="0"/>
              </a:rPr>
              <a:t>*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(M</a:t>
            </a:r>
            <a:r>
              <a:rPr lang="en-US" sz="3200" baseline="-3000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R)</a:t>
            </a:r>
            <a:r>
              <a:rPr lang="en-US" sz="3200" baseline="42000" dirty="0">
                <a:solidFill>
                  <a:srgbClr val="FF0000"/>
                </a:solidFill>
                <a:latin typeface="Calibri" pitchFamily="34" charset="0"/>
              </a:rPr>
              <a:t>n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71800" y="4049712"/>
            <a:ext cx="2286000" cy="827088"/>
            <a:chOff x="3124200" y="1905000"/>
            <a:chExt cx="2286000" cy="827088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4152900" y="2019300"/>
              <a:ext cx="457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8" name="TextBox 7"/>
            <p:cNvSpPr txBox="1">
              <a:spLocks noChangeArrowheads="1"/>
            </p:cNvSpPr>
            <p:nvPr/>
          </p:nvSpPr>
          <p:spPr bwMode="auto">
            <a:xfrm>
              <a:off x="3124200" y="2362200"/>
              <a:ext cx="2286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Volume of extra space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Triangle univer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7769225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 descr="Parallel%20univer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8392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5181600" cy="6096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CC0000"/>
                </a:solidFill>
              </a:rPr>
              <a:t>Gravitational shortcut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76400" y="1295400"/>
            <a:ext cx="1524000" cy="3124200"/>
            <a:chOff x="720" y="816"/>
            <a:chExt cx="960" cy="1968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20" y="816"/>
              <a:ext cx="720" cy="1968"/>
              <a:chOff x="720" y="816"/>
              <a:chExt cx="720" cy="1968"/>
            </a:xfrm>
          </p:grpSpPr>
          <p:sp>
            <p:nvSpPr>
              <p:cNvPr id="20497" name="Line 5"/>
              <p:cNvSpPr>
                <a:spLocks noChangeShapeType="1"/>
              </p:cNvSpPr>
              <p:nvPr/>
            </p:nvSpPr>
            <p:spPr bwMode="auto">
              <a:xfrm flipV="1">
                <a:off x="720" y="816"/>
                <a:ext cx="717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8" name="Line 6"/>
              <p:cNvSpPr>
                <a:spLocks noChangeShapeType="1"/>
              </p:cNvSpPr>
              <p:nvPr/>
            </p:nvSpPr>
            <p:spPr bwMode="auto">
              <a:xfrm flipV="1">
                <a:off x="720" y="2352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Line 7"/>
              <p:cNvSpPr>
                <a:spLocks noChangeShapeType="1"/>
              </p:cNvSpPr>
              <p:nvPr/>
            </p:nvSpPr>
            <p:spPr bwMode="auto">
              <a:xfrm>
                <a:off x="720" y="1248"/>
                <a:ext cx="0" cy="15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Line 8"/>
              <p:cNvSpPr>
                <a:spLocks noChangeShapeType="1"/>
              </p:cNvSpPr>
              <p:nvPr/>
            </p:nvSpPr>
            <p:spPr bwMode="auto">
              <a:xfrm>
                <a:off x="1437" y="816"/>
                <a:ext cx="3" cy="15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5" name="Freeform 12"/>
            <p:cNvSpPr>
              <a:spLocks/>
            </p:cNvSpPr>
            <p:nvPr/>
          </p:nvSpPr>
          <p:spPr bwMode="auto">
            <a:xfrm>
              <a:off x="927" y="1274"/>
              <a:ext cx="753" cy="310"/>
            </a:xfrm>
            <a:custGeom>
              <a:avLst/>
              <a:gdLst>
                <a:gd name="T0" fmla="*/ 7849 w 347"/>
                <a:gd name="T1" fmla="*/ 0 h 390"/>
                <a:gd name="T2" fmla="*/ 12263 w 347"/>
                <a:gd name="T3" fmla="*/ 5 h 390"/>
                <a:gd name="T4" fmla="*/ 15346 w 347"/>
                <a:gd name="T5" fmla="*/ 18 h 390"/>
                <a:gd name="T6" fmla="*/ 16698 w 347"/>
                <a:gd name="T7" fmla="*/ 38 h 390"/>
                <a:gd name="T8" fmla="*/ 15676 w 347"/>
                <a:gd name="T9" fmla="*/ 72 h 390"/>
                <a:gd name="T10" fmla="*/ 12944 w 347"/>
                <a:gd name="T11" fmla="*/ 87 h 390"/>
                <a:gd name="T12" fmla="*/ 11260 w 347"/>
                <a:gd name="T13" fmla="*/ 102 h 390"/>
                <a:gd name="T14" fmla="*/ 7163 w 347"/>
                <a:gd name="T15" fmla="*/ 110 h 390"/>
                <a:gd name="T16" fmla="*/ 0 w 347"/>
                <a:gd name="T17" fmla="*/ 124 h 3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7"/>
                <a:gd name="T28" fmla="*/ 0 h 390"/>
                <a:gd name="T29" fmla="*/ 347 w 347"/>
                <a:gd name="T30" fmla="*/ 390 h 3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7" h="390">
                  <a:moveTo>
                    <a:pt x="163" y="0"/>
                  </a:moveTo>
                  <a:cubicBezTo>
                    <a:pt x="193" y="4"/>
                    <a:pt x="225" y="5"/>
                    <a:pt x="255" y="14"/>
                  </a:cubicBezTo>
                  <a:cubicBezTo>
                    <a:pt x="258" y="14"/>
                    <a:pt x="310" y="52"/>
                    <a:pt x="319" y="57"/>
                  </a:cubicBezTo>
                  <a:cubicBezTo>
                    <a:pt x="335" y="107"/>
                    <a:pt x="325" y="86"/>
                    <a:pt x="347" y="121"/>
                  </a:cubicBezTo>
                  <a:cubicBezTo>
                    <a:pt x="344" y="144"/>
                    <a:pt x="342" y="202"/>
                    <a:pt x="326" y="227"/>
                  </a:cubicBezTo>
                  <a:cubicBezTo>
                    <a:pt x="309" y="251"/>
                    <a:pt x="286" y="253"/>
                    <a:pt x="269" y="276"/>
                  </a:cubicBezTo>
                  <a:cubicBezTo>
                    <a:pt x="255" y="292"/>
                    <a:pt x="254" y="307"/>
                    <a:pt x="234" y="319"/>
                  </a:cubicBezTo>
                  <a:cubicBezTo>
                    <a:pt x="210" y="331"/>
                    <a:pt x="175" y="338"/>
                    <a:pt x="149" y="347"/>
                  </a:cubicBezTo>
                  <a:cubicBezTo>
                    <a:pt x="103" y="362"/>
                    <a:pt x="47" y="390"/>
                    <a:pt x="0" y="390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96" name="Freeform 13"/>
            <p:cNvSpPr>
              <a:spLocks/>
            </p:cNvSpPr>
            <p:nvPr/>
          </p:nvSpPr>
          <p:spPr bwMode="auto">
            <a:xfrm>
              <a:off x="864" y="1824"/>
              <a:ext cx="528" cy="310"/>
            </a:xfrm>
            <a:custGeom>
              <a:avLst/>
              <a:gdLst>
                <a:gd name="T0" fmla="*/ 1328 w 347"/>
                <a:gd name="T1" fmla="*/ 0 h 390"/>
                <a:gd name="T2" fmla="*/ 2079 w 347"/>
                <a:gd name="T3" fmla="*/ 5 h 390"/>
                <a:gd name="T4" fmla="*/ 2600 w 347"/>
                <a:gd name="T5" fmla="*/ 18 h 390"/>
                <a:gd name="T6" fmla="*/ 2829 w 347"/>
                <a:gd name="T7" fmla="*/ 38 h 390"/>
                <a:gd name="T8" fmla="*/ 2660 w 347"/>
                <a:gd name="T9" fmla="*/ 72 h 390"/>
                <a:gd name="T10" fmla="*/ 2190 w 347"/>
                <a:gd name="T11" fmla="*/ 87 h 390"/>
                <a:gd name="T12" fmla="*/ 1910 w 347"/>
                <a:gd name="T13" fmla="*/ 102 h 390"/>
                <a:gd name="T14" fmla="*/ 1216 w 347"/>
                <a:gd name="T15" fmla="*/ 110 h 390"/>
                <a:gd name="T16" fmla="*/ 0 w 347"/>
                <a:gd name="T17" fmla="*/ 124 h 3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7"/>
                <a:gd name="T28" fmla="*/ 0 h 390"/>
                <a:gd name="T29" fmla="*/ 347 w 347"/>
                <a:gd name="T30" fmla="*/ 390 h 3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7" h="390">
                  <a:moveTo>
                    <a:pt x="163" y="0"/>
                  </a:moveTo>
                  <a:cubicBezTo>
                    <a:pt x="193" y="4"/>
                    <a:pt x="225" y="5"/>
                    <a:pt x="255" y="14"/>
                  </a:cubicBezTo>
                  <a:cubicBezTo>
                    <a:pt x="258" y="14"/>
                    <a:pt x="310" y="52"/>
                    <a:pt x="319" y="57"/>
                  </a:cubicBezTo>
                  <a:cubicBezTo>
                    <a:pt x="335" y="107"/>
                    <a:pt x="325" y="86"/>
                    <a:pt x="347" y="121"/>
                  </a:cubicBezTo>
                  <a:cubicBezTo>
                    <a:pt x="344" y="144"/>
                    <a:pt x="342" y="202"/>
                    <a:pt x="326" y="227"/>
                  </a:cubicBezTo>
                  <a:cubicBezTo>
                    <a:pt x="309" y="251"/>
                    <a:pt x="286" y="253"/>
                    <a:pt x="269" y="276"/>
                  </a:cubicBezTo>
                  <a:cubicBezTo>
                    <a:pt x="255" y="292"/>
                    <a:pt x="254" y="307"/>
                    <a:pt x="234" y="319"/>
                  </a:cubicBezTo>
                  <a:cubicBezTo>
                    <a:pt x="210" y="331"/>
                    <a:pt x="175" y="338"/>
                    <a:pt x="149" y="347"/>
                  </a:cubicBezTo>
                  <a:cubicBezTo>
                    <a:pt x="103" y="362"/>
                    <a:pt x="47" y="390"/>
                    <a:pt x="0" y="390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0483" name="Freeform 15"/>
          <p:cNvSpPr>
            <a:spLocks/>
          </p:cNvSpPr>
          <p:nvPr/>
        </p:nvSpPr>
        <p:spPr bwMode="auto">
          <a:xfrm>
            <a:off x="5507038" y="1890713"/>
            <a:ext cx="876300" cy="1254125"/>
          </a:xfrm>
          <a:custGeom>
            <a:avLst/>
            <a:gdLst>
              <a:gd name="T0" fmla="*/ 2147483647 w 552"/>
              <a:gd name="T1" fmla="*/ 2147483647 h 790"/>
              <a:gd name="T2" fmla="*/ 2147483647 w 552"/>
              <a:gd name="T3" fmla="*/ 2147483647 h 790"/>
              <a:gd name="T4" fmla="*/ 2147483647 w 552"/>
              <a:gd name="T5" fmla="*/ 2147483647 h 790"/>
              <a:gd name="T6" fmla="*/ 2147483647 w 552"/>
              <a:gd name="T7" fmla="*/ 2147483647 h 790"/>
              <a:gd name="T8" fmla="*/ 2147483647 w 552"/>
              <a:gd name="T9" fmla="*/ 2147483647 h 790"/>
              <a:gd name="T10" fmla="*/ 2147483647 w 552"/>
              <a:gd name="T11" fmla="*/ 2147483647 h 790"/>
              <a:gd name="T12" fmla="*/ 2147483647 w 552"/>
              <a:gd name="T13" fmla="*/ 2147483647 h 790"/>
              <a:gd name="T14" fmla="*/ 2147483647 w 552"/>
              <a:gd name="T15" fmla="*/ 2147483647 h 790"/>
              <a:gd name="T16" fmla="*/ 2147483647 w 552"/>
              <a:gd name="T17" fmla="*/ 2147483647 h 790"/>
              <a:gd name="T18" fmla="*/ 2147483647 w 552"/>
              <a:gd name="T19" fmla="*/ 2147483647 h 790"/>
              <a:gd name="T20" fmla="*/ 2147483647 w 552"/>
              <a:gd name="T21" fmla="*/ 2147483647 h 790"/>
              <a:gd name="T22" fmla="*/ 2147483647 w 552"/>
              <a:gd name="T23" fmla="*/ 2147483647 h 790"/>
              <a:gd name="T24" fmla="*/ 2147483647 w 552"/>
              <a:gd name="T25" fmla="*/ 2147483647 h 790"/>
              <a:gd name="T26" fmla="*/ 2147483647 w 552"/>
              <a:gd name="T27" fmla="*/ 2147483647 h 790"/>
              <a:gd name="T28" fmla="*/ 2147483647 w 552"/>
              <a:gd name="T29" fmla="*/ 2147483647 h 790"/>
              <a:gd name="T30" fmla="*/ 2147483647 w 552"/>
              <a:gd name="T31" fmla="*/ 2147483647 h 790"/>
              <a:gd name="T32" fmla="*/ 2147483647 w 552"/>
              <a:gd name="T33" fmla="*/ 2147483647 h 790"/>
              <a:gd name="T34" fmla="*/ 2147483647 w 552"/>
              <a:gd name="T35" fmla="*/ 2147483647 h 790"/>
              <a:gd name="T36" fmla="*/ 2147483647 w 552"/>
              <a:gd name="T37" fmla="*/ 2147483647 h 790"/>
              <a:gd name="T38" fmla="*/ 2147483647 w 552"/>
              <a:gd name="T39" fmla="*/ 2147483647 h 7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2"/>
              <a:gd name="T61" fmla="*/ 0 h 790"/>
              <a:gd name="T62" fmla="*/ 552 w 552"/>
              <a:gd name="T63" fmla="*/ 790 h 7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2" h="790">
                <a:moveTo>
                  <a:pt x="12" y="269"/>
                </a:moveTo>
                <a:cubicBezTo>
                  <a:pt x="15" y="238"/>
                  <a:pt x="6" y="200"/>
                  <a:pt x="26" y="177"/>
                </a:cubicBezTo>
                <a:cubicBezTo>
                  <a:pt x="39" y="160"/>
                  <a:pt x="91" y="125"/>
                  <a:pt x="111" y="113"/>
                </a:cubicBezTo>
                <a:cubicBezTo>
                  <a:pt x="141" y="69"/>
                  <a:pt x="163" y="24"/>
                  <a:pt x="217" y="7"/>
                </a:cubicBezTo>
                <a:cubicBezTo>
                  <a:pt x="269" y="9"/>
                  <a:pt x="325" y="0"/>
                  <a:pt x="373" y="21"/>
                </a:cubicBezTo>
                <a:cubicBezTo>
                  <a:pt x="394" y="30"/>
                  <a:pt x="437" y="49"/>
                  <a:pt x="437" y="49"/>
                </a:cubicBezTo>
                <a:cubicBezTo>
                  <a:pt x="458" y="72"/>
                  <a:pt x="455" y="102"/>
                  <a:pt x="472" y="127"/>
                </a:cubicBezTo>
                <a:cubicBezTo>
                  <a:pt x="485" y="147"/>
                  <a:pt x="500" y="174"/>
                  <a:pt x="508" y="198"/>
                </a:cubicBezTo>
                <a:cubicBezTo>
                  <a:pt x="514" y="216"/>
                  <a:pt x="522" y="255"/>
                  <a:pt x="522" y="255"/>
                </a:cubicBezTo>
                <a:cubicBezTo>
                  <a:pt x="519" y="348"/>
                  <a:pt x="552" y="526"/>
                  <a:pt x="451" y="594"/>
                </a:cubicBezTo>
                <a:cubicBezTo>
                  <a:pt x="417" y="645"/>
                  <a:pt x="435" y="624"/>
                  <a:pt x="402" y="658"/>
                </a:cubicBezTo>
                <a:cubicBezTo>
                  <a:pt x="379" y="717"/>
                  <a:pt x="337" y="758"/>
                  <a:pt x="274" y="771"/>
                </a:cubicBezTo>
                <a:cubicBezTo>
                  <a:pt x="267" y="776"/>
                  <a:pt x="261" y="785"/>
                  <a:pt x="253" y="786"/>
                </a:cubicBezTo>
                <a:cubicBezTo>
                  <a:pt x="226" y="788"/>
                  <a:pt x="198" y="790"/>
                  <a:pt x="175" y="779"/>
                </a:cubicBezTo>
                <a:cubicBezTo>
                  <a:pt x="153" y="768"/>
                  <a:pt x="129" y="698"/>
                  <a:pt x="118" y="679"/>
                </a:cubicBezTo>
                <a:cubicBezTo>
                  <a:pt x="109" y="664"/>
                  <a:pt x="99" y="651"/>
                  <a:pt x="90" y="637"/>
                </a:cubicBezTo>
                <a:cubicBezTo>
                  <a:pt x="85" y="630"/>
                  <a:pt x="76" y="616"/>
                  <a:pt x="76" y="616"/>
                </a:cubicBezTo>
                <a:cubicBezTo>
                  <a:pt x="64" y="579"/>
                  <a:pt x="54" y="537"/>
                  <a:pt x="40" y="502"/>
                </a:cubicBezTo>
                <a:cubicBezTo>
                  <a:pt x="0" y="408"/>
                  <a:pt x="20" y="479"/>
                  <a:pt x="5" y="418"/>
                </a:cubicBezTo>
                <a:cubicBezTo>
                  <a:pt x="21" y="350"/>
                  <a:pt x="12" y="398"/>
                  <a:pt x="12" y="269"/>
                </a:cubicBez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4" name="Freeform 16"/>
          <p:cNvSpPr>
            <a:spLocks/>
          </p:cNvSpPr>
          <p:nvPr/>
        </p:nvSpPr>
        <p:spPr bwMode="auto">
          <a:xfrm>
            <a:off x="6934200" y="2133600"/>
            <a:ext cx="533400" cy="838200"/>
          </a:xfrm>
          <a:custGeom>
            <a:avLst/>
            <a:gdLst>
              <a:gd name="T0" fmla="*/ 2147483647 w 552"/>
              <a:gd name="T1" fmla="*/ 2147483647 h 790"/>
              <a:gd name="T2" fmla="*/ 2147483647 w 552"/>
              <a:gd name="T3" fmla="*/ 2147483647 h 790"/>
              <a:gd name="T4" fmla="*/ 2147483647 w 552"/>
              <a:gd name="T5" fmla="*/ 2147483647 h 790"/>
              <a:gd name="T6" fmla="*/ 2147483647 w 552"/>
              <a:gd name="T7" fmla="*/ 2147483647 h 790"/>
              <a:gd name="T8" fmla="*/ 2147483647 w 552"/>
              <a:gd name="T9" fmla="*/ 2147483647 h 790"/>
              <a:gd name="T10" fmla="*/ 2147483647 w 552"/>
              <a:gd name="T11" fmla="*/ 2147483647 h 790"/>
              <a:gd name="T12" fmla="*/ 2147483647 w 552"/>
              <a:gd name="T13" fmla="*/ 2147483647 h 790"/>
              <a:gd name="T14" fmla="*/ 2147483647 w 552"/>
              <a:gd name="T15" fmla="*/ 2147483647 h 790"/>
              <a:gd name="T16" fmla="*/ 2147483647 w 552"/>
              <a:gd name="T17" fmla="*/ 2147483647 h 790"/>
              <a:gd name="T18" fmla="*/ 2147483647 w 552"/>
              <a:gd name="T19" fmla="*/ 2147483647 h 790"/>
              <a:gd name="T20" fmla="*/ 2147483647 w 552"/>
              <a:gd name="T21" fmla="*/ 2147483647 h 790"/>
              <a:gd name="T22" fmla="*/ 2147483647 w 552"/>
              <a:gd name="T23" fmla="*/ 2147483647 h 790"/>
              <a:gd name="T24" fmla="*/ 2147483647 w 552"/>
              <a:gd name="T25" fmla="*/ 2147483647 h 790"/>
              <a:gd name="T26" fmla="*/ 2147483647 w 552"/>
              <a:gd name="T27" fmla="*/ 2147483647 h 790"/>
              <a:gd name="T28" fmla="*/ 2147483647 w 552"/>
              <a:gd name="T29" fmla="*/ 2147483647 h 790"/>
              <a:gd name="T30" fmla="*/ 2147483647 w 552"/>
              <a:gd name="T31" fmla="*/ 2147483647 h 790"/>
              <a:gd name="T32" fmla="*/ 2147483647 w 552"/>
              <a:gd name="T33" fmla="*/ 2147483647 h 790"/>
              <a:gd name="T34" fmla="*/ 2147483647 w 552"/>
              <a:gd name="T35" fmla="*/ 2147483647 h 790"/>
              <a:gd name="T36" fmla="*/ 2147483647 w 552"/>
              <a:gd name="T37" fmla="*/ 2147483647 h 790"/>
              <a:gd name="T38" fmla="*/ 2147483647 w 552"/>
              <a:gd name="T39" fmla="*/ 2147483647 h 7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2"/>
              <a:gd name="T61" fmla="*/ 0 h 790"/>
              <a:gd name="T62" fmla="*/ 552 w 552"/>
              <a:gd name="T63" fmla="*/ 790 h 7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2" h="790">
                <a:moveTo>
                  <a:pt x="12" y="269"/>
                </a:moveTo>
                <a:cubicBezTo>
                  <a:pt x="15" y="238"/>
                  <a:pt x="6" y="200"/>
                  <a:pt x="26" y="177"/>
                </a:cubicBezTo>
                <a:cubicBezTo>
                  <a:pt x="39" y="160"/>
                  <a:pt x="91" y="125"/>
                  <a:pt x="111" y="113"/>
                </a:cubicBezTo>
                <a:cubicBezTo>
                  <a:pt x="141" y="69"/>
                  <a:pt x="163" y="24"/>
                  <a:pt x="217" y="7"/>
                </a:cubicBezTo>
                <a:cubicBezTo>
                  <a:pt x="269" y="9"/>
                  <a:pt x="325" y="0"/>
                  <a:pt x="373" y="21"/>
                </a:cubicBezTo>
                <a:cubicBezTo>
                  <a:pt x="394" y="30"/>
                  <a:pt x="437" y="49"/>
                  <a:pt x="437" y="49"/>
                </a:cubicBezTo>
                <a:cubicBezTo>
                  <a:pt x="458" y="72"/>
                  <a:pt x="455" y="102"/>
                  <a:pt x="472" y="127"/>
                </a:cubicBezTo>
                <a:cubicBezTo>
                  <a:pt x="485" y="147"/>
                  <a:pt x="500" y="174"/>
                  <a:pt x="508" y="198"/>
                </a:cubicBezTo>
                <a:cubicBezTo>
                  <a:pt x="514" y="216"/>
                  <a:pt x="522" y="255"/>
                  <a:pt x="522" y="255"/>
                </a:cubicBezTo>
                <a:cubicBezTo>
                  <a:pt x="519" y="348"/>
                  <a:pt x="552" y="526"/>
                  <a:pt x="451" y="594"/>
                </a:cubicBezTo>
                <a:cubicBezTo>
                  <a:pt x="417" y="645"/>
                  <a:pt x="435" y="624"/>
                  <a:pt x="402" y="658"/>
                </a:cubicBezTo>
                <a:cubicBezTo>
                  <a:pt x="379" y="717"/>
                  <a:pt x="337" y="758"/>
                  <a:pt x="274" y="771"/>
                </a:cubicBezTo>
                <a:cubicBezTo>
                  <a:pt x="267" y="776"/>
                  <a:pt x="261" y="785"/>
                  <a:pt x="253" y="786"/>
                </a:cubicBezTo>
                <a:cubicBezTo>
                  <a:pt x="226" y="788"/>
                  <a:pt x="198" y="790"/>
                  <a:pt x="175" y="779"/>
                </a:cubicBezTo>
                <a:cubicBezTo>
                  <a:pt x="153" y="768"/>
                  <a:pt x="129" y="698"/>
                  <a:pt x="118" y="679"/>
                </a:cubicBezTo>
                <a:cubicBezTo>
                  <a:pt x="109" y="664"/>
                  <a:pt x="99" y="651"/>
                  <a:pt x="90" y="637"/>
                </a:cubicBezTo>
                <a:cubicBezTo>
                  <a:pt x="85" y="630"/>
                  <a:pt x="76" y="616"/>
                  <a:pt x="76" y="616"/>
                </a:cubicBezTo>
                <a:cubicBezTo>
                  <a:pt x="64" y="579"/>
                  <a:pt x="54" y="537"/>
                  <a:pt x="40" y="502"/>
                </a:cubicBezTo>
                <a:cubicBezTo>
                  <a:pt x="0" y="408"/>
                  <a:pt x="20" y="479"/>
                  <a:pt x="5" y="418"/>
                </a:cubicBezTo>
                <a:cubicBezTo>
                  <a:pt x="21" y="350"/>
                  <a:pt x="12" y="398"/>
                  <a:pt x="12" y="269"/>
                </a:cubicBez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2438400" y="381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Calibri" pitchFamily="34" charset="0"/>
              </a:rPr>
              <a:t>STRING THEORY PICTURE</a:t>
            </a:r>
          </a:p>
        </p:txBody>
      </p:sp>
      <p:sp>
        <p:nvSpPr>
          <p:cNvPr id="20486" name="Text Box 18"/>
          <p:cNvSpPr txBox="1">
            <a:spLocks noChangeArrowheads="1"/>
          </p:cNvSpPr>
          <p:nvPr/>
        </p:nvSpPr>
        <p:spPr bwMode="auto">
          <a:xfrm>
            <a:off x="2514600" y="4114800"/>
            <a:ext cx="120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300"/>
                </a:solidFill>
                <a:latin typeface="Calibri" pitchFamily="34" charset="0"/>
              </a:rPr>
              <a:t>open </a:t>
            </a:r>
          </a:p>
          <a:p>
            <a:r>
              <a:rPr lang="en-US" b="1">
                <a:solidFill>
                  <a:srgbClr val="006300"/>
                </a:solidFill>
                <a:latin typeface="Calibri" pitchFamily="34" charset="0"/>
              </a:rPr>
              <a:t>strings</a:t>
            </a:r>
          </a:p>
        </p:txBody>
      </p:sp>
      <p:sp>
        <p:nvSpPr>
          <p:cNvPr id="20487" name="Text Box 19"/>
          <p:cNvSpPr txBox="1">
            <a:spLocks noChangeArrowheads="1"/>
          </p:cNvSpPr>
          <p:nvPr/>
        </p:nvSpPr>
        <p:spPr bwMode="auto">
          <a:xfrm>
            <a:off x="5943600" y="3886200"/>
            <a:ext cx="123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300"/>
                </a:solidFill>
                <a:latin typeface="Calibri" pitchFamily="34" charset="0"/>
              </a:rPr>
              <a:t>closed </a:t>
            </a:r>
          </a:p>
          <a:p>
            <a:r>
              <a:rPr lang="en-US" b="1">
                <a:solidFill>
                  <a:srgbClr val="006300"/>
                </a:solidFill>
                <a:latin typeface="Calibri" pitchFamily="34" charset="0"/>
              </a:rPr>
              <a:t>strings</a:t>
            </a:r>
          </a:p>
        </p:txBody>
      </p:sp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2971800" y="5486400"/>
            <a:ext cx="1489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300"/>
                </a:solidFill>
                <a:latin typeface="Calibri" pitchFamily="34" charset="0"/>
              </a:rPr>
              <a:t>ordinary </a:t>
            </a:r>
          </a:p>
          <a:p>
            <a:r>
              <a:rPr lang="en-US" b="1">
                <a:solidFill>
                  <a:srgbClr val="006300"/>
                </a:solidFill>
                <a:latin typeface="Calibri" pitchFamily="34" charset="0"/>
              </a:rPr>
              <a:t>particles</a:t>
            </a:r>
          </a:p>
        </p:txBody>
      </p:sp>
      <p:sp>
        <p:nvSpPr>
          <p:cNvPr id="20489" name="Text Box 21"/>
          <p:cNvSpPr txBox="1">
            <a:spLocks noChangeArrowheads="1"/>
          </p:cNvSpPr>
          <p:nvPr/>
        </p:nvSpPr>
        <p:spPr bwMode="auto">
          <a:xfrm>
            <a:off x="6019800" y="54864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300"/>
                </a:solidFill>
                <a:latin typeface="Calibri" pitchFamily="34" charset="0"/>
              </a:rPr>
              <a:t>gravity</a:t>
            </a:r>
          </a:p>
        </p:txBody>
      </p:sp>
      <p:sp>
        <p:nvSpPr>
          <p:cNvPr id="20490" name="Line 24"/>
          <p:cNvSpPr>
            <a:spLocks noChangeShapeType="1"/>
          </p:cNvSpPr>
          <p:nvPr/>
        </p:nvSpPr>
        <p:spPr bwMode="auto">
          <a:xfrm flipH="1" flipV="1">
            <a:off x="2590800" y="3581400"/>
            <a:ext cx="457200" cy="533400"/>
          </a:xfrm>
          <a:prstGeom prst="line">
            <a:avLst/>
          </a:prstGeom>
          <a:noFill/>
          <a:ln w="38100">
            <a:solidFill>
              <a:srgbClr val="006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>
            <a:off x="3505200" y="4953000"/>
            <a:ext cx="0" cy="533400"/>
          </a:xfrm>
          <a:prstGeom prst="line">
            <a:avLst/>
          </a:prstGeom>
          <a:noFill/>
          <a:ln w="38100">
            <a:solidFill>
              <a:srgbClr val="006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26"/>
          <p:cNvSpPr>
            <a:spLocks noChangeShapeType="1"/>
          </p:cNvSpPr>
          <p:nvPr/>
        </p:nvSpPr>
        <p:spPr bwMode="auto">
          <a:xfrm flipH="1" flipV="1">
            <a:off x="6400800" y="3200400"/>
            <a:ext cx="152400" cy="609600"/>
          </a:xfrm>
          <a:prstGeom prst="line">
            <a:avLst/>
          </a:prstGeom>
          <a:noFill/>
          <a:ln w="38100">
            <a:solidFill>
              <a:srgbClr val="006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6553200" y="4724400"/>
            <a:ext cx="0" cy="762000"/>
          </a:xfrm>
          <a:prstGeom prst="line">
            <a:avLst/>
          </a:prstGeom>
          <a:noFill/>
          <a:ln w="38100">
            <a:solidFill>
              <a:srgbClr val="006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gia-string-frame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gia-string-fram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609600" y="457200"/>
            <a:ext cx="8687891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SEARCHES OF THE NEW  (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BEYOND THE STANDARD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 MODEL</a:t>
            </a:r>
            <a:r>
              <a:rPr lang="en-US" sz="2800" dirty="0">
                <a:latin typeface="Calibri" pitchFamily="34" charset="0"/>
              </a:rPr>
              <a:t>)  PHYSICS  AT THE LARGE HADRON COLLIDER </a:t>
            </a:r>
          </a:p>
          <a:p>
            <a:r>
              <a:rPr lang="en-US" sz="2800" dirty="0" smtClean="0">
                <a:latin typeface="Calibri" pitchFamily="34" charset="0"/>
              </a:rPr>
              <a:t>ARE (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Mainly</a:t>
            </a:r>
            <a:r>
              <a:rPr lang="en-US" sz="2800" dirty="0" smtClean="0">
                <a:latin typeface="Calibri" pitchFamily="34" charset="0"/>
              </a:rPr>
              <a:t>) MOTIVATED </a:t>
            </a:r>
            <a:r>
              <a:rPr lang="en-US" sz="2800" dirty="0">
                <a:latin typeface="Calibri" pitchFamily="34" charset="0"/>
              </a:rPr>
              <a:t>BY THE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HIERARCHY PROBLEM</a:t>
            </a:r>
            <a:r>
              <a:rPr lang="en-US" sz="2800" dirty="0">
                <a:latin typeface="Calibri" pitchFamily="34" charset="0"/>
              </a:rPr>
              <a:t>,</a:t>
            </a:r>
          </a:p>
          <a:p>
            <a:r>
              <a:rPr lang="en-US" sz="2800" dirty="0">
                <a:latin typeface="Calibri" pitchFamily="34" charset="0"/>
              </a:rPr>
              <a:t>AN INEXPLICABLE STABILITY OF THE WEAK INTERACTION </a:t>
            </a:r>
          </a:p>
          <a:p>
            <a:r>
              <a:rPr lang="en-US" sz="2800" dirty="0">
                <a:latin typeface="Calibri" pitchFamily="34" charset="0"/>
              </a:rPr>
              <a:t>SCALE (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M</a:t>
            </a:r>
            <a:r>
              <a:rPr lang="en-US" sz="2800" baseline="-30000" dirty="0">
                <a:solidFill>
                  <a:srgbClr val="C00000"/>
                </a:solidFill>
                <a:latin typeface="Calibri" pitchFamily="34" charset="0"/>
              </a:rPr>
              <a:t>W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 =  10</a:t>
            </a:r>
            <a:r>
              <a:rPr lang="en-US" sz="2800" baseline="42000" dirty="0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itchFamily="34" charset="0"/>
              </a:rPr>
              <a:t>GeV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)</a:t>
            </a:r>
            <a:r>
              <a:rPr lang="en-US" sz="2800" baseline="420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VERSUS THE  PLANCK MASS 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(M</a:t>
            </a:r>
            <a:r>
              <a:rPr lang="en-US" sz="2800" baseline="-30000" dirty="0">
                <a:solidFill>
                  <a:srgbClr val="C00000"/>
                </a:solidFill>
                <a:latin typeface="Calibri" pitchFamily="34" charset="0"/>
              </a:rPr>
              <a:t>P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 = 10</a:t>
            </a:r>
            <a:r>
              <a:rPr lang="en-US" sz="2800" baseline="42000" dirty="0">
                <a:solidFill>
                  <a:srgbClr val="C00000"/>
                </a:solidFill>
                <a:latin typeface="Calibri" pitchFamily="34" charset="0"/>
              </a:rPr>
              <a:t>19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itchFamily="34" charset="0"/>
              </a:rPr>
              <a:t>GeV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),</a:t>
            </a:r>
            <a:endParaRPr lang="en-US" sz="2800" baseline="42000" dirty="0">
              <a:solidFill>
                <a:srgbClr val="C0000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              WHY  IS   M</a:t>
            </a:r>
            <a:r>
              <a:rPr lang="en-US" sz="3200" baseline="42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3200" baseline="-30000" dirty="0">
                <a:solidFill>
                  <a:srgbClr val="C00000"/>
                </a:solidFill>
                <a:latin typeface="Calibri" pitchFamily="34" charset="0"/>
              </a:rPr>
              <a:t>W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/M</a:t>
            </a:r>
            <a:r>
              <a:rPr lang="en-US" sz="3200" baseline="42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3200" baseline="-30000" dirty="0">
                <a:solidFill>
                  <a:srgbClr val="C00000"/>
                </a:solidFill>
                <a:latin typeface="Calibri" pitchFamily="34" charset="0"/>
              </a:rPr>
              <a:t>P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 =  10</a:t>
            </a:r>
            <a:r>
              <a:rPr lang="en-US" sz="3200" baseline="42000" dirty="0">
                <a:solidFill>
                  <a:srgbClr val="C00000"/>
                </a:solidFill>
                <a:latin typeface="Calibri" pitchFamily="34" charset="0"/>
              </a:rPr>
              <a:t>-34 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  ?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gia-string-frame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26" descr="BILLI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681038"/>
            <a:ext cx="76295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304800" y="0"/>
            <a:ext cx="8001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Experimental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signatures of low scale quantum gravity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are pretty spectacular. 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These include formation </a:t>
            </a:r>
            <a:r>
              <a:rPr lang="en-US" sz="2400" dirty="0">
                <a:latin typeface="Calibri" pitchFamily="34" charset="0"/>
              </a:rPr>
              <a:t>of mini black </a:t>
            </a:r>
            <a:r>
              <a:rPr lang="en-US" sz="2400" dirty="0" smtClean="0">
                <a:latin typeface="Calibri" pitchFamily="34" charset="0"/>
              </a:rPr>
              <a:t>holes,  </a:t>
            </a:r>
            <a:r>
              <a:rPr lang="en-US" sz="2400" dirty="0" err="1" smtClean="0">
                <a:latin typeface="Calibri" pitchFamily="34" charset="0"/>
              </a:rPr>
              <a:t>Kaluza</a:t>
            </a:r>
            <a:r>
              <a:rPr lang="en-US" sz="2400" dirty="0" smtClean="0">
                <a:latin typeface="Calibri" pitchFamily="34" charset="0"/>
              </a:rPr>
              <a:t>-Klein </a:t>
            </a:r>
          </a:p>
          <a:p>
            <a:r>
              <a:rPr lang="en-US" sz="2400" dirty="0" smtClean="0">
                <a:latin typeface="Calibri" pitchFamily="34" charset="0"/>
              </a:rPr>
              <a:t>gravitons, and  string vibrations in </a:t>
            </a:r>
            <a:r>
              <a:rPr lang="en-US" sz="2400" dirty="0">
                <a:latin typeface="Calibri" pitchFamily="34" charset="0"/>
              </a:rPr>
              <a:t>particle </a:t>
            </a:r>
            <a:r>
              <a:rPr lang="en-US" sz="2400" dirty="0" smtClean="0">
                <a:latin typeface="Calibri" pitchFamily="34" charset="0"/>
              </a:rPr>
              <a:t>collisions</a:t>
            </a:r>
          </a:p>
          <a:p>
            <a:r>
              <a:rPr lang="en-US" sz="2400" dirty="0" smtClean="0">
                <a:latin typeface="Calibri" pitchFamily="34" charset="0"/>
              </a:rPr>
              <a:t>(e.g., high spin recurrences  of ordinary particles). </a:t>
            </a:r>
          </a:p>
          <a:p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  (For a recent  detailed study  of string production within type II strings see  work by,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Lust, 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Stieberger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,  Taylor; ...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)</a:t>
            </a:r>
            <a:endParaRPr lang="en-US" sz="2000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60" name="Picture 1028" descr="Gia-string-split-bac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3" name="Picture 1027" descr="Gia-string-split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9763" y="1981200"/>
            <a:ext cx="53244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28600" y="0"/>
            <a:ext cx="8610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The  Role of Particle  Species in Lowering Gravity Scale. </a:t>
            </a:r>
          </a:p>
          <a:p>
            <a:r>
              <a:rPr lang="en-US" sz="2400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                      M</a:t>
            </a:r>
            <a:r>
              <a:rPr lang="en-US" sz="3200" baseline="42000" dirty="0">
                <a:latin typeface="Calibri" pitchFamily="34" charset="0"/>
              </a:rPr>
              <a:t>2</a:t>
            </a:r>
            <a:r>
              <a:rPr lang="en-US" sz="3200" baseline="-30000" dirty="0">
                <a:latin typeface="Calibri" pitchFamily="34" charset="0"/>
              </a:rPr>
              <a:t>P</a:t>
            </a:r>
            <a:r>
              <a:rPr lang="en-US" sz="3200" dirty="0">
                <a:latin typeface="Calibri" pitchFamily="34" charset="0"/>
              </a:rPr>
              <a:t> =  M</a:t>
            </a:r>
            <a:r>
              <a:rPr lang="en-US" sz="3200" baseline="42000" dirty="0">
                <a:latin typeface="Calibri" pitchFamily="34" charset="0"/>
              </a:rPr>
              <a:t>2</a:t>
            </a:r>
            <a:r>
              <a:rPr lang="en-US" sz="3200" baseline="-30000" dirty="0">
                <a:latin typeface="Calibri" pitchFamily="34" charset="0"/>
              </a:rPr>
              <a:t>*</a:t>
            </a:r>
            <a:r>
              <a:rPr lang="en-US" sz="3200" dirty="0">
                <a:latin typeface="Calibri" pitchFamily="34" charset="0"/>
              </a:rPr>
              <a:t> (M</a:t>
            </a:r>
            <a:r>
              <a:rPr lang="en-US" sz="3200" baseline="-30000" dirty="0">
                <a:latin typeface="Calibri" pitchFamily="34" charset="0"/>
              </a:rPr>
              <a:t>*</a:t>
            </a:r>
            <a:r>
              <a:rPr lang="en-US" sz="3200" dirty="0">
                <a:latin typeface="Calibri" pitchFamily="34" charset="0"/>
              </a:rPr>
              <a:t>R)</a:t>
            </a:r>
            <a:r>
              <a:rPr lang="en-US" sz="3200" baseline="42000" dirty="0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152900" y="20193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124200" y="23622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Volume of extra 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971800"/>
            <a:ext cx="8763000" cy="338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Notice, that  the above relation can be rewritten as,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                      M</a:t>
            </a:r>
            <a:r>
              <a:rPr lang="en-US" sz="3200" baseline="42000" dirty="0">
                <a:latin typeface="+mn-lt"/>
              </a:rPr>
              <a:t>2</a:t>
            </a:r>
            <a:r>
              <a:rPr lang="en-US" sz="3200" baseline="-30000" dirty="0">
                <a:latin typeface="+mn-lt"/>
              </a:rPr>
              <a:t>P</a:t>
            </a:r>
            <a:r>
              <a:rPr lang="en-US" sz="3200" dirty="0">
                <a:latin typeface="+mn-lt"/>
              </a:rPr>
              <a:t> =  M</a:t>
            </a:r>
            <a:r>
              <a:rPr lang="en-US" sz="3200" baseline="42000" dirty="0">
                <a:latin typeface="+mn-lt"/>
              </a:rPr>
              <a:t>2</a:t>
            </a:r>
            <a:r>
              <a:rPr lang="en-US" sz="3200" baseline="-30000" dirty="0">
                <a:latin typeface="+mn-lt"/>
              </a:rPr>
              <a:t>*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3200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Where 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is the number of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Kaluza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-Klein  species .  This very important,  because the latter  expression  turns out to be more general than the former: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       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What matters is the number of species!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57861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It follows from the consistency of Black Hole physics that in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any theory  with </a:t>
            </a:r>
            <a:r>
              <a:rPr lang="en-US" sz="2400" b="1" dirty="0" smtClean="0">
                <a:latin typeface="+mn-lt"/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species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the scale of quantum gravity is inevitably lowered,  relative to the Planck mass 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</a:rPr>
              <a:t>              </a:t>
            </a:r>
            <a:endParaRPr lang="en-US" sz="36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</a:rPr>
              <a:t>                    M</a:t>
            </a:r>
            <a:r>
              <a:rPr lang="en-US" sz="3600" baseline="42000" dirty="0" smtClean="0">
                <a:latin typeface="+mn-lt"/>
              </a:rPr>
              <a:t>2</a:t>
            </a:r>
            <a:r>
              <a:rPr lang="en-US" sz="3600" baseline="-30000" dirty="0" smtClean="0">
                <a:latin typeface="+mn-lt"/>
              </a:rPr>
              <a:t>*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=  </a:t>
            </a:r>
            <a:r>
              <a:rPr lang="en-US" sz="3600" dirty="0" smtClean="0">
                <a:latin typeface="+mn-lt"/>
              </a:rPr>
              <a:t>M</a:t>
            </a:r>
            <a:r>
              <a:rPr lang="en-US" sz="3600" baseline="42000" dirty="0" smtClean="0">
                <a:latin typeface="+mn-lt"/>
              </a:rPr>
              <a:t>2</a:t>
            </a:r>
            <a:r>
              <a:rPr lang="en-US" sz="3600" baseline="-30000" dirty="0" smtClean="0">
                <a:latin typeface="+mn-lt"/>
              </a:rPr>
              <a:t>P</a:t>
            </a:r>
            <a:r>
              <a:rPr lang="en-US" sz="3600" dirty="0" smtClean="0">
                <a:latin typeface="+mn-lt"/>
              </a:rPr>
              <a:t> /</a:t>
            </a:r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N 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The fundamental length scale at which classical gravity is getting strong is 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                       </a:t>
            </a:r>
            <a:r>
              <a:rPr lang="en-US" sz="3200" dirty="0" smtClean="0"/>
              <a:t>L</a:t>
            </a:r>
            <a:r>
              <a:rPr lang="en-US" sz="3200" baseline="-30000" dirty="0" smtClean="0"/>
              <a:t>*</a:t>
            </a:r>
            <a:r>
              <a:rPr lang="en-US" sz="3200" dirty="0" smtClean="0"/>
              <a:t> = M</a:t>
            </a:r>
            <a:r>
              <a:rPr lang="en-US" sz="3200" baseline="42000" dirty="0" smtClean="0"/>
              <a:t>-1</a:t>
            </a:r>
            <a:r>
              <a:rPr lang="en-US" sz="3200" baseline="-30000" dirty="0" smtClean="0"/>
              <a:t>*</a:t>
            </a:r>
            <a:r>
              <a:rPr lang="en-US" sz="3200" dirty="0" smtClean="0"/>
              <a:t> =  √</a:t>
            </a:r>
            <a:r>
              <a:rPr lang="en-US" sz="3200" dirty="0" smtClean="0">
                <a:solidFill>
                  <a:srgbClr val="C00000"/>
                </a:solidFill>
              </a:rPr>
              <a:t>N</a:t>
            </a:r>
            <a:r>
              <a:rPr lang="en-US" sz="3200" dirty="0" smtClean="0"/>
              <a:t> </a:t>
            </a:r>
            <a:r>
              <a:rPr lang="en-US" sz="4000" dirty="0" smtClean="0"/>
              <a:t>/</a:t>
            </a:r>
            <a:r>
              <a:rPr lang="en-US" sz="3200" dirty="0" smtClean="0"/>
              <a:t> M</a:t>
            </a:r>
            <a:r>
              <a:rPr lang="en-US" sz="3200" baseline="-30000" dirty="0" smtClean="0"/>
              <a:t>P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This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can  be proven by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black hole thought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experiments. 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048000" y="1981200"/>
            <a:ext cx="548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 smtClean="0">
                <a:solidFill>
                  <a:srgbClr val="FF0000"/>
                </a:solidFill>
              </a:rPr>
              <a:t>GD;  GD &amp; </a:t>
            </a:r>
            <a:r>
              <a:rPr lang="en-US" sz="2000" dirty="0" err="1" smtClean="0">
                <a:solidFill>
                  <a:srgbClr val="FF0000"/>
                </a:solidFill>
              </a:rPr>
              <a:t>Redi</a:t>
            </a:r>
            <a:r>
              <a:rPr lang="en-US" sz="2000" dirty="0" smtClean="0">
                <a:solidFill>
                  <a:srgbClr val="FF0000"/>
                </a:solidFill>
              </a:rPr>
              <a:t> ’07; GD &amp; </a:t>
            </a:r>
            <a:r>
              <a:rPr lang="en-US" sz="2000" dirty="0" err="1" smtClean="0">
                <a:solidFill>
                  <a:srgbClr val="FF0000"/>
                </a:solidFill>
              </a:rPr>
              <a:t>Lüst</a:t>
            </a:r>
            <a:r>
              <a:rPr lang="en-US" sz="2000" dirty="0" smtClean="0">
                <a:solidFill>
                  <a:srgbClr val="FF0000"/>
                </a:solidFill>
              </a:rPr>
              <a:t>  ‘08]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8200" y="37338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62400" y="1676400"/>
            <a:ext cx="1905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16"/>
          <p:cNvSpPr txBox="1">
            <a:spLocks noChangeArrowheads="1"/>
          </p:cNvSpPr>
          <p:nvPr/>
        </p:nvSpPr>
        <p:spPr bwMode="auto">
          <a:xfrm>
            <a:off x="3962400" y="609600"/>
            <a:ext cx="335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Hawking  flux  with  </a:t>
            </a:r>
            <a:r>
              <a:rPr lang="en-US" sz="2000">
                <a:solidFill>
                  <a:srgbClr val="FF0000"/>
                </a:solidFill>
              </a:rPr>
              <a:t>T = 1/R</a:t>
            </a:r>
          </a:p>
        </p:txBody>
      </p:sp>
      <p:sp>
        <p:nvSpPr>
          <p:cNvPr id="22534" name="TextBox 20"/>
          <p:cNvSpPr txBox="1">
            <a:spLocks noChangeArrowheads="1"/>
          </p:cNvSpPr>
          <p:nvPr/>
        </p:nvSpPr>
        <p:spPr bwMode="auto">
          <a:xfrm>
            <a:off x="228600" y="3962400"/>
            <a:ext cx="84435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 Einstein’s GR Black holes are strongly gravitating objects with escape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velocity at the horizon  &gt;  speed of light.   Therefore, classically, they are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absolutely black.                            </a:t>
            </a:r>
            <a:r>
              <a:rPr lang="en-US" sz="2400" dirty="0" smtClean="0"/>
              <a:t> 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    However, quantum mechanically  Black Holes evaporate with the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Hawking temperature </a:t>
            </a:r>
          </a:p>
          <a:p>
            <a:r>
              <a:rPr lang="en-US" sz="2800" dirty="0" smtClean="0"/>
              <a:t>                                   T = 1/ R</a:t>
            </a:r>
            <a:r>
              <a:rPr lang="en-US" sz="2800" baseline="-30000" dirty="0" smtClean="0"/>
              <a:t> </a:t>
            </a:r>
            <a:r>
              <a:rPr lang="en-US" sz="2800" dirty="0" smtClean="0"/>
              <a:t>                       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5" name="Rectangle 21"/>
          <p:cNvSpPr>
            <a:spLocks noChangeArrowheads="1"/>
          </p:cNvSpPr>
          <p:nvPr/>
        </p:nvSpPr>
        <p:spPr bwMode="auto">
          <a:xfrm>
            <a:off x="4505325" y="3103563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600" y="685800"/>
            <a:ext cx="2590800" cy="2514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-38894" y="2705100"/>
            <a:ext cx="838994" cy="7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-75406" y="1142206"/>
            <a:ext cx="9144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8600" y="609600"/>
            <a:ext cx="2514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" y="3276600"/>
            <a:ext cx="2514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8600" y="1676400"/>
            <a:ext cx="53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8200" y="37338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</a:t>
            </a:r>
          </a:p>
        </p:txBody>
      </p:sp>
      <p:sp>
        <p:nvSpPr>
          <p:cNvPr id="22534" name="TextBox 20"/>
          <p:cNvSpPr txBox="1">
            <a:spLocks noChangeArrowheads="1"/>
          </p:cNvSpPr>
          <p:nvPr/>
        </p:nvSpPr>
        <p:spPr bwMode="auto">
          <a:xfrm>
            <a:off x="304800" y="381000"/>
            <a:ext cx="835055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 Evaporation of </a:t>
            </a:r>
            <a:r>
              <a:rPr lang="en-US" sz="2000" dirty="0" err="1" smtClean="0">
                <a:solidFill>
                  <a:srgbClr val="C00000"/>
                </a:solidFill>
              </a:rPr>
              <a:t>Einsteinian</a:t>
            </a:r>
            <a:r>
              <a:rPr lang="en-US" sz="2000" dirty="0" smtClean="0">
                <a:solidFill>
                  <a:srgbClr val="C00000"/>
                </a:solidFill>
              </a:rPr>
              <a:t> Black Holes  is  thermal  and is fully     </a:t>
            </a:r>
            <a:r>
              <a:rPr lang="en-US" sz="2000" dirty="0" smtClean="0">
                <a:solidFill>
                  <a:srgbClr val="FF0000"/>
                </a:solidFill>
              </a:rPr>
              <a:t>democratic </a:t>
            </a:r>
            <a:r>
              <a:rPr lang="en-US" sz="2000" dirty="0" smtClean="0">
                <a:solidFill>
                  <a:srgbClr val="C00000"/>
                </a:solidFill>
              </a:rPr>
              <a:t> in all the  particle species (flavors).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  The rate of mass change is: 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                             </a:t>
            </a:r>
            <a:r>
              <a:rPr lang="en-US" sz="2400" dirty="0" err="1" smtClean="0"/>
              <a:t>dM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baseline="-30000" dirty="0" smtClean="0"/>
              <a:t> </a:t>
            </a:r>
            <a:r>
              <a:rPr lang="en-US" sz="2400" dirty="0" smtClean="0"/>
              <a:t> = T</a:t>
            </a:r>
            <a:r>
              <a:rPr lang="en-US" sz="2400" baseline="42000" dirty="0" smtClean="0"/>
              <a:t>4</a:t>
            </a:r>
            <a:r>
              <a:rPr lang="en-US" sz="2400" dirty="0" smtClean="0"/>
              <a:t> R</a:t>
            </a:r>
            <a:r>
              <a:rPr lang="en-US" sz="2400" baseline="42000" dirty="0" smtClean="0"/>
              <a:t>2</a:t>
            </a:r>
            <a:r>
              <a:rPr lang="en-US" sz="2400" dirty="0" smtClean="0"/>
              <a:t> N = T</a:t>
            </a:r>
            <a:r>
              <a:rPr lang="en-US" sz="2400" baseline="42000" dirty="0" smtClean="0"/>
              <a:t>2 </a:t>
            </a:r>
            <a:r>
              <a:rPr lang="en-US" sz="2400" dirty="0" smtClean="0"/>
              <a:t>N , 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 where </a:t>
            </a:r>
            <a:r>
              <a:rPr lang="en-US" sz="2000" dirty="0" smtClean="0"/>
              <a:t>N</a:t>
            </a:r>
            <a:r>
              <a:rPr lang="en-US" sz="2000" dirty="0" smtClean="0">
                <a:solidFill>
                  <a:srgbClr val="C00000"/>
                </a:solidFill>
              </a:rPr>
              <a:t> is the number of particle flavors. </a:t>
            </a:r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The condition of quasi-classicality:  The rate </a:t>
            </a:r>
            <a:r>
              <a:rPr lang="en-US" sz="2000" dirty="0">
                <a:solidFill>
                  <a:srgbClr val="C00000"/>
                </a:solidFill>
              </a:rPr>
              <a:t>of temperature-change is </a:t>
            </a:r>
            <a:r>
              <a:rPr lang="en-US" sz="2000" dirty="0" smtClean="0">
                <a:solidFill>
                  <a:srgbClr val="C00000"/>
                </a:solidFill>
              </a:rPr>
              <a:t>slower </a:t>
            </a:r>
            <a:r>
              <a:rPr lang="en-US" sz="2000" dirty="0">
                <a:solidFill>
                  <a:srgbClr val="C00000"/>
                </a:solidFill>
              </a:rPr>
              <a:t>than the </a:t>
            </a:r>
            <a:r>
              <a:rPr lang="en-US" sz="2000" dirty="0" smtClean="0">
                <a:solidFill>
                  <a:srgbClr val="C00000"/>
                </a:solidFill>
              </a:rPr>
              <a:t> temperature-squared,     </a:t>
            </a:r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</a:t>
            </a:r>
            <a:r>
              <a:rPr lang="en-US" sz="2400" dirty="0" err="1"/>
              <a:t>dT</a:t>
            </a:r>
            <a:r>
              <a:rPr lang="en-US" sz="2400" dirty="0"/>
              <a:t>/</a:t>
            </a:r>
            <a:r>
              <a:rPr lang="en-US" sz="2400" dirty="0" err="1"/>
              <a:t>dt</a:t>
            </a:r>
            <a:r>
              <a:rPr lang="en-US" sz="2400" dirty="0"/>
              <a:t> </a:t>
            </a:r>
            <a:r>
              <a:rPr lang="en-US" sz="2400" baseline="-30000" dirty="0"/>
              <a:t> </a:t>
            </a:r>
            <a:r>
              <a:rPr lang="en-US" sz="2400" dirty="0"/>
              <a:t> </a:t>
            </a:r>
            <a:r>
              <a:rPr lang="en-US" sz="2400" dirty="0" smtClean="0"/>
              <a:t>&lt;  </a:t>
            </a:r>
            <a:r>
              <a:rPr lang="en-US" sz="2400" dirty="0"/>
              <a:t>T</a:t>
            </a:r>
            <a:r>
              <a:rPr lang="en-US" sz="2400" baseline="42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The Black Holes that violate  this condition cannot  be  quasi-classical,  because they half-evaporate faster  than their size!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5" name="Rectangle 21"/>
          <p:cNvSpPr>
            <a:spLocks noChangeArrowheads="1"/>
          </p:cNvSpPr>
          <p:nvPr/>
        </p:nvSpPr>
        <p:spPr bwMode="auto">
          <a:xfrm>
            <a:off x="4419600" y="3200400"/>
            <a:ext cx="62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8200" y="37338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62400" y="1676400"/>
            <a:ext cx="1905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xtBox 16"/>
          <p:cNvSpPr txBox="1">
            <a:spLocks noChangeArrowheads="1"/>
          </p:cNvSpPr>
          <p:nvPr/>
        </p:nvSpPr>
        <p:spPr bwMode="auto">
          <a:xfrm>
            <a:off x="3962400" y="609600"/>
            <a:ext cx="4908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Hawking  flux  of  </a:t>
            </a:r>
            <a:r>
              <a:rPr lang="en-US" sz="2000">
                <a:solidFill>
                  <a:srgbClr val="FF0000"/>
                </a:solidFill>
              </a:rPr>
              <a:t>N</a:t>
            </a:r>
            <a:r>
              <a:rPr lang="en-US" sz="2000"/>
              <a:t> species  with  </a:t>
            </a:r>
            <a:r>
              <a:rPr lang="en-US" sz="2000">
                <a:solidFill>
                  <a:srgbClr val="FF0000"/>
                </a:solidFill>
              </a:rPr>
              <a:t>T = 1/R</a:t>
            </a:r>
          </a:p>
        </p:txBody>
      </p:sp>
      <p:sp>
        <p:nvSpPr>
          <p:cNvPr id="23558" name="TextBox 20"/>
          <p:cNvSpPr txBox="1">
            <a:spLocks noChangeArrowheads="1"/>
          </p:cNvSpPr>
          <p:nvPr/>
        </p:nvSpPr>
        <p:spPr bwMode="auto">
          <a:xfrm>
            <a:off x="0" y="3200400"/>
            <a:ext cx="933101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C00000"/>
                </a:solidFill>
              </a:rPr>
              <a:t>The black holes  of size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                          </a:t>
            </a:r>
            <a:r>
              <a:rPr lang="en-US" sz="2800" dirty="0" smtClean="0"/>
              <a:t>R</a:t>
            </a:r>
            <a:r>
              <a:rPr lang="en-US" sz="2800" baseline="-30000" dirty="0" smtClean="0"/>
              <a:t> </a:t>
            </a:r>
            <a:r>
              <a:rPr lang="en-US" sz="2800" dirty="0" smtClean="0"/>
              <a:t> &lt; L</a:t>
            </a:r>
            <a:r>
              <a:rPr lang="en-US" sz="2800" baseline="-30000" dirty="0" smtClean="0"/>
              <a:t>*</a:t>
            </a:r>
            <a:r>
              <a:rPr lang="en-US" sz="2800" dirty="0" smtClean="0"/>
              <a:t> = √N / M</a:t>
            </a:r>
            <a:r>
              <a:rPr lang="en-US" sz="2800" baseline="-30000" dirty="0" smtClean="0"/>
              <a:t>P</a:t>
            </a:r>
            <a:r>
              <a:rPr lang="en-US" sz="2800" dirty="0" smtClean="0"/>
              <a:t>  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cannot  afford to be  semi-classical,  because they half-evaporate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Faster  than their size! 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 Equivalently,   the rate of temperature-change is faster than the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temperature-squared     </a:t>
            </a:r>
          </a:p>
          <a:p>
            <a:r>
              <a:rPr lang="en-US" sz="2400" dirty="0" smtClean="0"/>
              <a:t>                                         </a:t>
            </a:r>
            <a:r>
              <a:rPr lang="en-US" sz="2800" dirty="0" err="1" smtClean="0"/>
              <a:t>dT</a:t>
            </a:r>
            <a:r>
              <a:rPr lang="en-US" sz="2800" dirty="0" smtClean="0"/>
              <a:t>/</a:t>
            </a:r>
            <a:r>
              <a:rPr lang="en-US" sz="2800" dirty="0" err="1" smtClean="0"/>
              <a:t>dt</a:t>
            </a:r>
            <a:r>
              <a:rPr lang="en-US" sz="2800" dirty="0" smtClean="0"/>
              <a:t> </a:t>
            </a:r>
            <a:r>
              <a:rPr lang="en-US" sz="2800" baseline="-30000" dirty="0" smtClean="0"/>
              <a:t> </a:t>
            </a:r>
            <a:r>
              <a:rPr lang="en-US" sz="2800" dirty="0" smtClean="0"/>
              <a:t> &gt;  T</a:t>
            </a:r>
            <a:r>
              <a:rPr lang="en-US" sz="2800" baseline="42000" dirty="0" smtClean="0"/>
              <a:t>2</a:t>
            </a:r>
            <a:r>
              <a:rPr lang="en-US" sz="2800" dirty="0" smtClean="0"/>
              <a:t> 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                                </a:t>
            </a:r>
            <a:endParaRPr lang="en-US" sz="2400" baseline="420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3559" name="Rectangle 21"/>
          <p:cNvSpPr>
            <a:spLocks noChangeArrowheads="1"/>
          </p:cNvSpPr>
          <p:nvPr/>
        </p:nvSpPr>
        <p:spPr bwMode="auto">
          <a:xfrm>
            <a:off x="4505325" y="3103563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62400" y="2209800"/>
            <a:ext cx="19050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86200" y="1143000"/>
            <a:ext cx="1905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2590800"/>
            <a:ext cx="1828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990600" y="609600"/>
            <a:ext cx="2590800" cy="2514600"/>
            <a:chOff x="990600" y="685800"/>
            <a:chExt cx="2590800" cy="2514600"/>
          </a:xfrm>
        </p:grpSpPr>
        <p:sp>
          <p:nvSpPr>
            <p:cNvPr id="15" name="Oval 14"/>
            <p:cNvSpPr/>
            <p:nvPr/>
          </p:nvSpPr>
          <p:spPr>
            <a:xfrm>
              <a:off x="990600" y="685800"/>
              <a:ext cx="2590800" cy="2514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595437" y="1252537"/>
              <a:ext cx="1371600" cy="137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Georgi Dvali\Local Settings\Temporary Internet Files\Content.IE5\RFRVVCPH\MPj0428541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81400"/>
            <a:ext cx="17494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C:\Documents and Settings\Georgi Dvali\Local Settings\Temporary Internet Files\Content.IE5\QRU7MPMV\MCj033446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962400"/>
            <a:ext cx="9207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qual 8"/>
          <p:cNvSpPr/>
          <p:nvPr/>
        </p:nvSpPr>
        <p:spPr>
          <a:xfrm>
            <a:off x="3352800" y="2743200"/>
            <a:ext cx="9906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4648200" y="2438400"/>
            <a:ext cx="2133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>
                <a:latin typeface="Calibri" pitchFamily="34" charset="0"/>
              </a:rPr>
              <a:t>10</a:t>
            </a:r>
            <a:r>
              <a:rPr lang="en-US" sz="8000" b="1" baseline="30000">
                <a:latin typeface="Calibri" pitchFamily="34" charset="0"/>
              </a:rPr>
              <a:t>12</a:t>
            </a: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152400" y="990600"/>
            <a:ext cx="2514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900">
                <a:latin typeface="Calibri" pitchFamily="34" charset="0"/>
              </a:rPr>
              <a:t>L</a:t>
            </a:r>
          </a:p>
        </p:txBody>
      </p: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6324600" y="990600"/>
            <a:ext cx="16002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900">
                <a:latin typeface="Calibri" pitchFamily="34" charset="0"/>
              </a:rPr>
              <a:t>L</a:t>
            </a: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533400" y="304800"/>
            <a:ext cx="838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THE HIERARCHY PROBLEM IS  NOT ABOUT  BIG/SMALL NUMBERS! </a:t>
            </a:r>
          </a:p>
          <a:p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rgbClr val="92D050"/>
                </a:solidFill>
                <a:latin typeface="Calibri" pitchFamily="34" charset="0"/>
              </a:rPr>
              <a:t>THERE ARE PLENTY OF BIG/SMALL NUMBERS  IN NATURE THAT ARE OF NO MYSTERY.</a:t>
            </a:r>
          </a:p>
        </p:txBody>
      </p:sp>
      <p:sp>
        <p:nvSpPr>
          <p:cNvPr id="6153" name="TextBox 13"/>
          <p:cNvSpPr txBox="1">
            <a:spLocks noChangeArrowheads="1"/>
          </p:cNvSpPr>
          <p:nvPr/>
        </p:nvSpPr>
        <p:spPr bwMode="auto">
          <a:xfrm>
            <a:off x="990600" y="571500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ELEPHANTS (OR HUMANS)  ARE BIG, BECAUSE THEY CARRY A HUGE BARYON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442294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Thus, the fundamental length scale below  which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no semi-classical  black holes  can exist in any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consistent theory with N species is </a:t>
            </a:r>
          </a:p>
          <a:p>
            <a:endParaRPr lang="en-US" dirty="0" smtClean="0"/>
          </a:p>
          <a:p>
            <a:r>
              <a:rPr lang="en-US" sz="2800" dirty="0" smtClean="0"/>
              <a:t>                    L</a:t>
            </a:r>
            <a:r>
              <a:rPr lang="en-US" sz="2800" baseline="-30000" dirty="0" smtClean="0"/>
              <a:t>*</a:t>
            </a:r>
            <a:r>
              <a:rPr lang="en-US" sz="2800" dirty="0" smtClean="0"/>
              <a:t> = √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/>
              <a:t> / M</a:t>
            </a:r>
            <a:r>
              <a:rPr lang="en-US" sz="2800" baseline="-30000" dirty="0" smtClean="0"/>
              <a:t>P</a:t>
            </a:r>
            <a:r>
              <a:rPr lang="en-US" sz="28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and the corresponding mass scale  marks  the cutoff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                      M</a:t>
            </a:r>
            <a:r>
              <a:rPr lang="en-US" sz="2800" baseline="42000" dirty="0" smtClean="0"/>
              <a:t>2</a:t>
            </a:r>
            <a:r>
              <a:rPr lang="en-US" sz="2800" baseline="-30000" dirty="0" smtClean="0"/>
              <a:t>*</a:t>
            </a:r>
            <a:r>
              <a:rPr lang="en-US" sz="2800" dirty="0" smtClean="0"/>
              <a:t> =  M</a:t>
            </a:r>
            <a:r>
              <a:rPr lang="en-US" sz="2800" baseline="42000" dirty="0" smtClean="0"/>
              <a:t>2</a:t>
            </a:r>
            <a:r>
              <a:rPr lang="en-US" sz="2800" baseline="-30000" dirty="0" smtClean="0"/>
              <a:t>P</a:t>
            </a:r>
            <a:r>
              <a:rPr lang="en-US" sz="2800" dirty="0" smtClean="0"/>
              <a:t> /</a:t>
            </a:r>
            <a:r>
              <a:rPr lang="en-US" sz="2800" dirty="0" smtClean="0">
                <a:solidFill>
                  <a:srgbClr val="FF0000"/>
                </a:solidFill>
              </a:rPr>
              <a:t>N 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Alternative proof of the bound comes from  species resolution experiments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[G.D., Gomez, `08]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N </a:t>
            </a:r>
            <a:r>
              <a:rPr lang="en-US" sz="2400" dirty="0" smtClean="0"/>
              <a:t>species exist  as long as we can distinguish them by physical measurements. 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 What is the minimal  space-time scale </a:t>
            </a:r>
            <a:r>
              <a:rPr lang="en-US" sz="2400" dirty="0" smtClean="0"/>
              <a:t>L </a:t>
            </a:r>
            <a:r>
              <a:rPr lang="en-US" sz="2400" dirty="0" smtClean="0">
                <a:solidFill>
                  <a:srgbClr val="C00000"/>
                </a:solidFill>
              </a:rPr>
              <a:t>on which we can decode  species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identities?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  </a:t>
            </a:r>
            <a:r>
              <a:rPr lang="en-US" sz="2400" dirty="0" smtClean="0"/>
              <a:t>Any  decoder  contains samples  of  all </a:t>
            </a:r>
            <a:r>
              <a:rPr lang="en-US" sz="2400" dirty="0" smtClean="0">
                <a:solidFill>
                  <a:srgbClr val="C00000"/>
                </a:solidFill>
              </a:rPr>
              <a:t>N</a:t>
            </a:r>
            <a:r>
              <a:rPr lang="en-US" sz="2400" dirty="0" smtClean="0"/>
              <a:t> species  in each pixel . 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So the space-time resolution is set by the size of the pixel. 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  How small can this size be?  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0" y="2667000"/>
            <a:ext cx="20574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705600" y="3581400"/>
            <a:ext cx="304800" cy="304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34200" y="3962400"/>
            <a:ext cx="304800" cy="3048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2971800"/>
            <a:ext cx="381000" cy="3048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15200" y="3048000"/>
            <a:ext cx="381000" cy="304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67600" y="3581400"/>
            <a:ext cx="381000" cy="3048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48600" y="3048000"/>
            <a:ext cx="381000" cy="3048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3352800"/>
            <a:ext cx="381000" cy="3048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3276600"/>
            <a:ext cx="457200" cy="38100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86000" y="3505200"/>
            <a:ext cx="4038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1828800"/>
            <a:ext cx="448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encoded in a green  flavor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5181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Pixel  of size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/>
              <a:t>, with all the sample flavors 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295400" y="2590800"/>
            <a:ext cx="8382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6934200" y="4800600"/>
            <a:ext cx="6096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229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Without  gravity, there is no limit to the smallness of   </a:t>
            </a:r>
            <a:r>
              <a:rPr lang="en-US" sz="2400" dirty="0" smtClean="0"/>
              <a:t>L.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 smtClean="0"/>
              <a:t> But with gravity there is, because localization of species costs energy,  </a:t>
            </a:r>
          </a:p>
          <a:p>
            <a:r>
              <a:rPr lang="en-US" sz="2400" dirty="0" smtClean="0"/>
              <a:t>                                   E  &gt; N/L , </a:t>
            </a:r>
          </a:p>
          <a:p>
            <a:endParaRPr lang="en-US" sz="2400" dirty="0" smtClean="0"/>
          </a:p>
          <a:p>
            <a:r>
              <a:rPr lang="en-US" sz="2400" dirty="0" smtClean="0"/>
              <a:t> which gravitates and eventually will collapse into a black hole. </a:t>
            </a:r>
          </a:p>
          <a:p>
            <a:endParaRPr lang="en-US" sz="2400" dirty="0" smtClean="0"/>
          </a:p>
          <a:p>
            <a:r>
              <a:rPr lang="en-US" sz="2400" dirty="0" smtClean="0"/>
              <a:t>We must have  L &gt; √</a:t>
            </a:r>
            <a:r>
              <a:rPr lang="en-US" sz="2400" dirty="0" smtClean="0">
                <a:solidFill>
                  <a:srgbClr val="FF0000"/>
                </a:solidFill>
              </a:rPr>
              <a:t>N </a:t>
            </a:r>
            <a:r>
              <a:rPr lang="en-US" sz="2400" dirty="0" smtClean="0"/>
              <a:t>/ M</a:t>
            </a:r>
            <a:r>
              <a:rPr lang="en-US" sz="2400" baseline="-30000" dirty="0" smtClean="0"/>
              <a:t>P </a:t>
            </a:r>
            <a:r>
              <a:rPr lang="en-US" sz="2400" dirty="0" smtClean="0"/>
              <a:t>, or else the processor  itself collapses into a black hole!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 (By the way, this sets the lower bound on any particle detector  that  an arbitrarily advances civilization may construct.)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1295400" y="5334000"/>
            <a:ext cx="7239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rot="16200000" flipV="1">
            <a:off x="-1181100" y="2933700"/>
            <a:ext cx="4876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19200" y="2439988"/>
            <a:ext cx="3352800" cy="7461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163094" y="3848894"/>
            <a:ext cx="2894806" cy="7540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723900" y="3924300"/>
            <a:ext cx="2894806" cy="7540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flipH="1" flipV="1">
            <a:off x="2133600" y="-304800"/>
            <a:ext cx="7391400" cy="5562600"/>
          </a:xfrm>
          <a:prstGeom prst="arc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0"/>
          </p:cNvCxnSpPr>
          <p:nvPr/>
        </p:nvCxnSpPr>
        <p:spPr>
          <a:xfrm>
            <a:off x="5829297" y="5257800"/>
            <a:ext cx="2171703" cy="762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 flipH="1" flipV="1">
            <a:off x="4572000" y="-457200"/>
            <a:ext cx="3733800" cy="5715000"/>
          </a:xfrm>
          <a:prstGeom prst="arc">
            <a:avLst>
              <a:gd name="adj1" fmla="val 16165338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71600" y="5486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42000" dirty="0" smtClean="0">
                <a:solidFill>
                  <a:srgbClr val="FF0000"/>
                </a:solidFill>
              </a:rPr>
              <a:t>-1</a:t>
            </a:r>
            <a:r>
              <a:rPr lang="en-US" baseline="-30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43400" y="548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√N/M</a:t>
            </a:r>
            <a:r>
              <a:rPr lang="en-US" baseline="-30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00800" y="548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" y="762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mr</a:t>
            </a:r>
            <a:r>
              <a:rPr lang="en-US" sz="2800" baseline="-30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r>
              <a:rPr lang="en-US" sz="2800" baseline="-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72400" y="5410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800" baseline="4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Strength  of Gravity as Function of Distance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The black hole arguments show, that the class of theories which solve the Hierarchy Problem by </a:t>
            </a:r>
            <a:r>
              <a:rPr lang="en-US" sz="2400" dirty="0" err="1">
                <a:solidFill>
                  <a:srgbClr val="FF0000"/>
                </a:solidFill>
              </a:rPr>
              <a:t>TeV</a:t>
            </a:r>
            <a:r>
              <a:rPr lang="en-US" sz="2400" dirty="0">
                <a:solidFill>
                  <a:srgbClr val="FF0000"/>
                </a:solidFill>
              </a:rPr>
              <a:t>  quantum gravity scale, is much larger.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2400" dirty="0"/>
              <a:t>In particular, any theory with </a:t>
            </a:r>
            <a:r>
              <a:rPr lang="en-US" sz="2400" dirty="0">
                <a:solidFill>
                  <a:srgbClr val="FF0000"/>
                </a:solidFill>
              </a:rPr>
              <a:t>N = 10</a:t>
            </a:r>
            <a:r>
              <a:rPr lang="en-US" sz="2400" baseline="42000" dirty="0">
                <a:solidFill>
                  <a:srgbClr val="FF0000"/>
                </a:solidFill>
              </a:rPr>
              <a:t>32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particle species, will do this.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/>
              <a:t>The role of these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baseline="42000" dirty="0">
                <a:solidFill>
                  <a:srgbClr val="FF0000"/>
                </a:solidFill>
              </a:rPr>
              <a:t>32 </a:t>
            </a:r>
            <a:r>
              <a:rPr lang="en-US" sz="2400" dirty="0"/>
              <a:t> species, can equally well be played by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baseline="42000" dirty="0">
                <a:solidFill>
                  <a:srgbClr val="FF0000"/>
                </a:solidFill>
              </a:rPr>
              <a:t>32 </a:t>
            </a:r>
            <a:r>
              <a:rPr lang="en-US" sz="2400" dirty="0" err="1">
                <a:solidFill>
                  <a:srgbClr val="FF0000"/>
                </a:solidFill>
              </a:rPr>
              <a:t>Kaluza</a:t>
            </a:r>
            <a:r>
              <a:rPr lang="en-US" sz="2400" dirty="0">
                <a:solidFill>
                  <a:srgbClr val="FF0000"/>
                </a:solidFill>
              </a:rPr>
              <a:t>-Klein  gravitons </a:t>
            </a:r>
            <a:r>
              <a:rPr lang="en-US" sz="2400" dirty="0"/>
              <a:t>from large extra dimensions, or by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baseline="42000" dirty="0">
                <a:solidFill>
                  <a:srgbClr val="FF0000"/>
                </a:solidFill>
              </a:rPr>
              <a:t>32</a:t>
            </a:r>
            <a:r>
              <a:rPr lang="en-US" sz="2400" dirty="0">
                <a:solidFill>
                  <a:srgbClr val="FF0000"/>
                </a:solidFill>
              </a:rPr>
              <a:t> copies of the Standard Model</a:t>
            </a:r>
            <a:r>
              <a:rPr lang="en-US" sz="2400" dirty="0"/>
              <a:t>!</a:t>
            </a:r>
            <a:r>
              <a:rPr lang="en-US" sz="2400" baseline="42000" dirty="0"/>
              <a:t> 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Einsteinian</a:t>
            </a:r>
            <a:r>
              <a:rPr lang="en-US" sz="2000" dirty="0" smtClean="0"/>
              <a:t> Black Holes  carry no hair</a:t>
            </a:r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2048256" y="2511552"/>
            <a:ext cx="455168" cy="243840"/>
          </a:xfrm>
          <a:custGeom>
            <a:avLst/>
            <a:gdLst>
              <a:gd name="connsiteX0" fmla="*/ 0 w 455168"/>
              <a:gd name="connsiteY0" fmla="*/ 109728 h 243840"/>
              <a:gd name="connsiteX1" fmla="*/ 243840 w 455168"/>
              <a:gd name="connsiteY1" fmla="*/ 0 h 243840"/>
              <a:gd name="connsiteX2" fmla="*/ 426720 w 455168"/>
              <a:gd name="connsiteY2" fmla="*/ 109728 h 243840"/>
              <a:gd name="connsiteX3" fmla="*/ 414528 w 455168"/>
              <a:gd name="connsiteY3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" h="243840">
                <a:moveTo>
                  <a:pt x="0" y="109728"/>
                </a:moveTo>
                <a:cubicBezTo>
                  <a:pt x="86360" y="54864"/>
                  <a:pt x="172720" y="0"/>
                  <a:pt x="243840" y="0"/>
                </a:cubicBezTo>
                <a:cubicBezTo>
                  <a:pt x="314960" y="0"/>
                  <a:pt x="398272" y="69088"/>
                  <a:pt x="426720" y="109728"/>
                </a:cubicBezTo>
                <a:cubicBezTo>
                  <a:pt x="455168" y="150368"/>
                  <a:pt x="434848" y="197104"/>
                  <a:pt x="414528" y="2438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1600200" y="2286000"/>
            <a:ext cx="1295400" cy="1219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19200" y="2121408"/>
            <a:ext cx="621792" cy="438912"/>
          </a:xfrm>
          <a:custGeom>
            <a:avLst/>
            <a:gdLst>
              <a:gd name="connsiteX0" fmla="*/ 621792 w 621792"/>
              <a:gd name="connsiteY0" fmla="*/ 268224 h 438912"/>
              <a:gd name="connsiteX1" fmla="*/ 597408 w 621792"/>
              <a:gd name="connsiteY1" fmla="*/ 231648 h 438912"/>
              <a:gd name="connsiteX2" fmla="*/ 560832 w 621792"/>
              <a:gd name="connsiteY2" fmla="*/ 195072 h 438912"/>
              <a:gd name="connsiteX3" fmla="*/ 524256 w 621792"/>
              <a:gd name="connsiteY3" fmla="*/ 121920 h 438912"/>
              <a:gd name="connsiteX4" fmla="*/ 487680 w 621792"/>
              <a:gd name="connsiteY4" fmla="*/ 97536 h 438912"/>
              <a:gd name="connsiteX5" fmla="*/ 451104 w 621792"/>
              <a:gd name="connsiteY5" fmla="*/ 60960 h 438912"/>
              <a:gd name="connsiteX6" fmla="*/ 341376 w 621792"/>
              <a:gd name="connsiteY6" fmla="*/ 0 h 438912"/>
              <a:gd name="connsiteX7" fmla="*/ 170688 w 621792"/>
              <a:gd name="connsiteY7" fmla="*/ 24384 h 438912"/>
              <a:gd name="connsiteX8" fmla="*/ 134112 w 621792"/>
              <a:gd name="connsiteY8" fmla="*/ 48768 h 438912"/>
              <a:gd name="connsiteX9" fmla="*/ 109728 w 621792"/>
              <a:gd name="connsiteY9" fmla="*/ 121920 h 438912"/>
              <a:gd name="connsiteX10" fmla="*/ 73152 w 621792"/>
              <a:gd name="connsiteY10" fmla="*/ 195072 h 438912"/>
              <a:gd name="connsiteX11" fmla="*/ 48768 w 621792"/>
              <a:gd name="connsiteY11" fmla="*/ 231648 h 438912"/>
              <a:gd name="connsiteX12" fmla="*/ 24384 w 621792"/>
              <a:gd name="connsiteY12" fmla="*/ 316992 h 438912"/>
              <a:gd name="connsiteX13" fmla="*/ 12192 w 621792"/>
              <a:gd name="connsiteY13" fmla="*/ 402336 h 438912"/>
              <a:gd name="connsiteX14" fmla="*/ 0 w 621792"/>
              <a:gd name="connsiteY14" fmla="*/ 438912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792" h="438912">
                <a:moveTo>
                  <a:pt x="621792" y="268224"/>
                </a:moveTo>
                <a:cubicBezTo>
                  <a:pt x="613664" y="256032"/>
                  <a:pt x="606789" y="242905"/>
                  <a:pt x="597408" y="231648"/>
                </a:cubicBezTo>
                <a:cubicBezTo>
                  <a:pt x="586370" y="218402"/>
                  <a:pt x="570396" y="209418"/>
                  <a:pt x="560832" y="195072"/>
                </a:cubicBezTo>
                <a:cubicBezTo>
                  <a:pt x="521168" y="135576"/>
                  <a:pt x="581809" y="179473"/>
                  <a:pt x="524256" y="121920"/>
                </a:cubicBezTo>
                <a:cubicBezTo>
                  <a:pt x="513895" y="111559"/>
                  <a:pt x="498937" y="106917"/>
                  <a:pt x="487680" y="97536"/>
                </a:cubicBezTo>
                <a:cubicBezTo>
                  <a:pt x="474434" y="86498"/>
                  <a:pt x="464714" y="71546"/>
                  <a:pt x="451104" y="60960"/>
                </a:cubicBezTo>
                <a:cubicBezTo>
                  <a:pt x="388220" y="12050"/>
                  <a:pt x="396562" y="18395"/>
                  <a:pt x="341376" y="0"/>
                </a:cubicBezTo>
                <a:cubicBezTo>
                  <a:pt x="307112" y="3115"/>
                  <a:pt x="217598" y="929"/>
                  <a:pt x="170688" y="24384"/>
                </a:cubicBezTo>
                <a:cubicBezTo>
                  <a:pt x="157582" y="30937"/>
                  <a:pt x="146304" y="40640"/>
                  <a:pt x="134112" y="48768"/>
                </a:cubicBezTo>
                <a:cubicBezTo>
                  <a:pt x="125984" y="73152"/>
                  <a:pt x="123985" y="100534"/>
                  <a:pt x="109728" y="121920"/>
                </a:cubicBezTo>
                <a:cubicBezTo>
                  <a:pt x="39847" y="226742"/>
                  <a:pt x="123629" y="94118"/>
                  <a:pt x="73152" y="195072"/>
                </a:cubicBezTo>
                <a:cubicBezTo>
                  <a:pt x="66599" y="208178"/>
                  <a:pt x="55321" y="218542"/>
                  <a:pt x="48768" y="231648"/>
                </a:cubicBezTo>
                <a:cubicBezTo>
                  <a:pt x="41307" y="246571"/>
                  <a:pt x="26616" y="304715"/>
                  <a:pt x="24384" y="316992"/>
                </a:cubicBezTo>
                <a:cubicBezTo>
                  <a:pt x="19243" y="345265"/>
                  <a:pt x="17828" y="374157"/>
                  <a:pt x="12192" y="402336"/>
                </a:cubicBezTo>
                <a:cubicBezTo>
                  <a:pt x="9672" y="414938"/>
                  <a:pt x="0" y="438912"/>
                  <a:pt x="0" y="4389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87424" y="1914144"/>
            <a:ext cx="621792" cy="365760"/>
          </a:xfrm>
          <a:custGeom>
            <a:avLst/>
            <a:gdLst>
              <a:gd name="connsiteX0" fmla="*/ 621792 w 621792"/>
              <a:gd name="connsiteY0" fmla="*/ 365760 h 365760"/>
              <a:gd name="connsiteX1" fmla="*/ 609600 w 621792"/>
              <a:gd name="connsiteY1" fmla="*/ 256032 h 365760"/>
              <a:gd name="connsiteX2" fmla="*/ 597408 w 621792"/>
              <a:gd name="connsiteY2" fmla="*/ 207264 h 365760"/>
              <a:gd name="connsiteX3" fmla="*/ 560832 w 621792"/>
              <a:gd name="connsiteY3" fmla="*/ 195072 h 365760"/>
              <a:gd name="connsiteX4" fmla="*/ 487680 w 621792"/>
              <a:gd name="connsiteY4" fmla="*/ 134112 h 365760"/>
              <a:gd name="connsiteX5" fmla="*/ 377952 w 621792"/>
              <a:gd name="connsiteY5" fmla="*/ 48768 h 365760"/>
              <a:gd name="connsiteX6" fmla="*/ 341376 w 621792"/>
              <a:gd name="connsiteY6" fmla="*/ 24384 h 365760"/>
              <a:gd name="connsiteX7" fmla="*/ 256032 w 621792"/>
              <a:gd name="connsiteY7" fmla="*/ 0 h 365760"/>
              <a:gd name="connsiteX8" fmla="*/ 109728 w 621792"/>
              <a:gd name="connsiteY8" fmla="*/ 36576 h 365760"/>
              <a:gd name="connsiteX9" fmla="*/ 73152 w 621792"/>
              <a:gd name="connsiteY9" fmla="*/ 60960 h 365760"/>
              <a:gd name="connsiteX10" fmla="*/ 0 w 621792"/>
              <a:gd name="connsiteY10" fmla="*/ 97536 h 365760"/>
              <a:gd name="connsiteX11" fmla="*/ 0 w 621792"/>
              <a:gd name="connsiteY11" fmla="*/ 109728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1792" h="365760">
                <a:moveTo>
                  <a:pt x="621792" y="365760"/>
                </a:moveTo>
                <a:cubicBezTo>
                  <a:pt x="617728" y="329184"/>
                  <a:pt x="615196" y="292405"/>
                  <a:pt x="609600" y="256032"/>
                </a:cubicBezTo>
                <a:cubicBezTo>
                  <a:pt x="607052" y="239471"/>
                  <a:pt x="607876" y="220348"/>
                  <a:pt x="597408" y="207264"/>
                </a:cubicBezTo>
                <a:cubicBezTo>
                  <a:pt x="589380" y="197229"/>
                  <a:pt x="573024" y="199136"/>
                  <a:pt x="560832" y="195072"/>
                </a:cubicBezTo>
                <a:cubicBezTo>
                  <a:pt x="453975" y="88215"/>
                  <a:pt x="589525" y="218982"/>
                  <a:pt x="487680" y="134112"/>
                </a:cubicBezTo>
                <a:cubicBezTo>
                  <a:pt x="373083" y="38615"/>
                  <a:pt x="562839" y="172026"/>
                  <a:pt x="377952" y="48768"/>
                </a:cubicBezTo>
                <a:cubicBezTo>
                  <a:pt x="365760" y="40640"/>
                  <a:pt x="355277" y="29018"/>
                  <a:pt x="341376" y="24384"/>
                </a:cubicBezTo>
                <a:cubicBezTo>
                  <a:pt x="288904" y="6893"/>
                  <a:pt x="317268" y="15309"/>
                  <a:pt x="256032" y="0"/>
                </a:cubicBezTo>
                <a:cubicBezTo>
                  <a:pt x="219467" y="6094"/>
                  <a:pt x="141929" y="15108"/>
                  <a:pt x="109728" y="36576"/>
                </a:cubicBezTo>
                <a:cubicBezTo>
                  <a:pt x="97536" y="44704"/>
                  <a:pt x="86258" y="54407"/>
                  <a:pt x="73152" y="60960"/>
                </a:cubicBezTo>
                <a:cubicBezTo>
                  <a:pt x="33488" y="80792"/>
                  <a:pt x="34941" y="62595"/>
                  <a:pt x="0" y="97536"/>
                </a:cubicBezTo>
                <a:lnTo>
                  <a:pt x="0" y="10972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328672" y="1899993"/>
            <a:ext cx="645256" cy="355527"/>
          </a:xfrm>
          <a:custGeom>
            <a:avLst/>
            <a:gdLst>
              <a:gd name="connsiteX0" fmla="*/ 0 w 645256"/>
              <a:gd name="connsiteY0" fmla="*/ 355527 h 355527"/>
              <a:gd name="connsiteX1" fmla="*/ 24384 w 645256"/>
              <a:gd name="connsiteY1" fmla="*/ 270183 h 355527"/>
              <a:gd name="connsiteX2" fmla="*/ 73152 w 645256"/>
              <a:gd name="connsiteY2" fmla="*/ 160455 h 355527"/>
              <a:gd name="connsiteX3" fmla="*/ 109728 w 645256"/>
              <a:gd name="connsiteY3" fmla="*/ 136071 h 355527"/>
              <a:gd name="connsiteX4" fmla="*/ 121920 w 645256"/>
              <a:gd name="connsiteY4" fmla="*/ 99495 h 355527"/>
              <a:gd name="connsiteX5" fmla="*/ 243840 w 645256"/>
              <a:gd name="connsiteY5" fmla="*/ 26343 h 355527"/>
              <a:gd name="connsiteX6" fmla="*/ 280416 w 645256"/>
              <a:gd name="connsiteY6" fmla="*/ 14151 h 355527"/>
              <a:gd name="connsiteX7" fmla="*/ 316992 w 645256"/>
              <a:gd name="connsiteY7" fmla="*/ 1959 h 355527"/>
              <a:gd name="connsiteX8" fmla="*/ 499872 w 645256"/>
              <a:gd name="connsiteY8" fmla="*/ 14151 h 355527"/>
              <a:gd name="connsiteX9" fmla="*/ 573024 w 645256"/>
              <a:gd name="connsiteY9" fmla="*/ 62919 h 355527"/>
              <a:gd name="connsiteX10" fmla="*/ 609600 w 645256"/>
              <a:gd name="connsiteY10" fmla="*/ 75111 h 355527"/>
              <a:gd name="connsiteX11" fmla="*/ 633984 w 645256"/>
              <a:gd name="connsiteY11" fmla="*/ 172647 h 3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256" h="355527">
                <a:moveTo>
                  <a:pt x="0" y="355527"/>
                </a:moveTo>
                <a:cubicBezTo>
                  <a:pt x="8128" y="327079"/>
                  <a:pt x="15683" y="298461"/>
                  <a:pt x="24384" y="270183"/>
                </a:cubicBezTo>
                <a:cubicBezTo>
                  <a:pt x="35115" y="235308"/>
                  <a:pt x="44936" y="188671"/>
                  <a:pt x="73152" y="160455"/>
                </a:cubicBezTo>
                <a:cubicBezTo>
                  <a:pt x="83513" y="150094"/>
                  <a:pt x="97536" y="144199"/>
                  <a:pt x="109728" y="136071"/>
                </a:cubicBezTo>
                <a:cubicBezTo>
                  <a:pt x="113792" y="123879"/>
                  <a:pt x="114450" y="109953"/>
                  <a:pt x="121920" y="99495"/>
                </a:cubicBezTo>
                <a:cubicBezTo>
                  <a:pt x="163759" y="40920"/>
                  <a:pt x="176945" y="48641"/>
                  <a:pt x="243840" y="26343"/>
                </a:cubicBezTo>
                <a:lnTo>
                  <a:pt x="280416" y="14151"/>
                </a:lnTo>
                <a:lnTo>
                  <a:pt x="316992" y="1959"/>
                </a:lnTo>
                <a:cubicBezTo>
                  <a:pt x="377952" y="6023"/>
                  <a:pt x="440438" y="0"/>
                  <a:pt x="499872" y="14151"/>
                </a:cubicBezTo>
                <a:cubicBezTo>
                  <a:pt x="528381" y="20939"/>
                  <a:pt x="545222" y="53652"/>
                  <a:pt x="573024" y="62919"/>
                </a:cubicBezTo>
                <a:lnTo>
                  <a:pt x="609600" y="75111"/>
                </a:lnTo>
                <a:cubicBezTo>
                  <a:pt x="645256" y="128594"/>
                  <a:pt x="633984" y="97034"/>
                  <a:pt x="633984" y="1726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33472" y="2239618"/>
            <a:ext cx="536448" cy="479198"/>
          </a:xfrm>
          <a:custGeom>
            <a:avLst/>
            <a:gdLst>
              <a:gd name="connsiteX0" fmla="*/ 0 w 536448"/>
              <a:gd name="connsiteY0" fmla="*/ 125630 h 479198"/>
              <a:gd name="connsiteX1" fmla="*/ 24384 w 536448"/>
              <a:gd name="connsiteY1" fmla="*/ 89054 h 479198"/>
              <a:gd name="connsiteX2" fmla="*/ 402336 w 536448"/>
              <a:gd name="connsiteY2" fmla="*/ 76862 h 479198"/>
              <a:gd name="connsiteX3" fmla="*/ 438912 w 536448"/>
              <a:gd name="connsiteY3" fmla="*/ 89054 h 479198"/>
              <a:gd name="connsiteX4" fmla="*/ 451104 w 536448"/>
              <a:gd name="connsiteY4" fmla="*/ 125630 h 479198"/>
              <a:gd name="connsiteX5" fmla="*/ 499872 w 536448"/>
              <a:gd name="connsiteY5" fmla="*/ 210974 h 479198"/>
              <a:gd name="connsiteX6" fmla="*/ 524256 w 536448"/>
              <a:gd name="connsiteY6" fmla="*/ 296318 h 479198"/>
              <a:gd name="connsiteX7" fmla="*/ 536448 w 536448"/>
              <a:gd name="connsiteY7" fmla="*/ 479198 h 47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48" h="479198">
                <a:moveTo>
                  <a:pt x="0" y="125630"/>
                </a:moveTo>
                <a:cubicBezTo>
                  <a:pt x="8128" y="113438"/>
                  <a:pt x="14023" y="99415"/>
                  <a:pt x="24384" y="89054"/>
                </a:cubicBezTo>
                <a:cubicBezTo>
                  <a:pt x="113438" y="0"/>
                  <a:pt x="374731" y="75876"/>
                  <a:pt x="402336" y="76862"/>
                </a:cubicBezTo>
                <a:cubicBezTo>
                  <a:pt x="414528" y="80926"/>
                  <a:pt x="429825" y="79967"/>
                  <a:pt x="438912" y="89054"/>
                </a:cubicBezTo>
                <a:cubicBezTo>
                  <a:pt x="447999" y="98141"/>
                  <a:pt x="445357" y="114135"/>
                  <a:pt x="451104" y="125630"/>
                </a:cubicBezTo>
                <a:cubicBezTo>
                  <a:pt x="512326" y="248073"/>
                  <a:pt x="435748" y="61352"/>
                  <a:pt x="499872" y="210974"/>
                </a:cubicBezTo>
                <a:cubicBezTo>
                  <a:pt x="510366" y="235461"/>
                  <a:pt x="518069" y="271571"/>
                  <a:pt x="524256" y="296318"/>
                </a:cubicBezTo>
                <a:lnTo>
                  <a:pt x="536448" y="47919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3733800"/>
            <a:ext cx="100730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Such  Black Holes can only be distinguished by  </a:t>
            </a:r>
            <a:r>
              <a:rPr lang="en-US" sz="2000" dirty="0" smtClean="0">
                <a:solidFill>
                  <a:srgbClr val="FF0000"/>
                </a:solidFill>
              </a:rPr>
              <a:t>exactly conserved  </a:t>
            </a:r>
            <a:r>
              <a:rPr lang="en-US" sz="2000" dirty="0" smtClean="0"/>
              <a:t>quantum </a:t>
            </a:r>
          </a:p>
          <a:p>
            <a:r>
              <a:rPr lang="en-US" sz="2000" dirty="0" smtClean="0"/>
              <a:t>numbers  measurable at  infinity.  </a:t>
            </a:r>
          </a:p>
          <a:p>
            <a:r>
              <a:rPr lang="en-US" sz="2000" dirty="0" smtClean="0"/>
              <a:t>  For example, such numbers are  the mass of a Black Hole  and its electric </a:t>
            </a:r>
          </a:p>
          <a:p>
            <a:r>
              <a:rPr lang="en-US" sz="2000" dirty="0" smtClean="0"/>
              <a:t>charge. </a:t>
            </a:r>
          </a:p>
          <a:p>
            <a:endParaRPr lang="en-US" sz="2000" dirty="0" smtClean="0"/>
          </a:p>
          <a:p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C00000"/>
                </a:solidFill>
              </a:rPr>
              <a:t>On the other hand, quark and lepton flavors in the Standard Model  are not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exactly-conserved quantum numbers  of nature, and are impossible to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measure  outside the  Black Hole horizon.  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1058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Flavor -violation by Black Holes can be visualized by the following </a:t>
            </a:r>
          </a:p>
          <a:p>
            <a:r>
              <a:rPr lang="en-US" dirty="0" smtClean="0"/>
              <a:t>thought experiment.  </a:t>
            </a:r>
          </a:p>
          <a:p>
            <a:endParaRPr lang="en-US" dirty="0" smtClean="0"/>
          </a:p>
          <a:p>
            <a:r>
              <a:rPr lang="en-US" dirty="0" smtClean="0"/>
              <a:t>In Standard Model we can produce a large classical black hole by colliding </a:t>
            </a:r>
          </a:p>
          <a:p>
            <a:r>
              <a:rPr lang="en-US" dirty="0" smtClean="0"/>
              <a:t>particles of a given flavor , e.g., electron-positron. If the Hawking </a:t>
            </a:r>
          </a:p>
          <a:p>
            <a:r>
              <a:rPr lang="en-US" dirty="0" smtClean="0"/>
              <a:t>Temperature of this Black Hole is sufficiently high,  it will evaporate in all three</a:t>
            </a:r>
          </a:p>
          <a:p>
            <a:r>
              <a:rPr lang="en-US" dirty="0" smtClean="0"/>
              <a:t>lepton generations (and  in other possible species) </a:t>
            </a:r>
            <a:r>
              <a:rPr lang="en-US" dirty="0" smtClean="0">
                <a:solidFill>
                  <a:srgbClr val="FF0000"/>
                </a:solidFill>
              </a:rPr>
              <a:t>fully democratically,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4290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42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+  e</a:t>
            </a:r>
            <a:r>
              <a:rPr lang="en-US" baseline="42000" dirty="0" smtClean="0">
                <a:solidFill>
                  <a:srgbClr val="FF0000"/>
                </a:solidFill>
              </a:rPr>
              <a:t>-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2600" y="3657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19400" y="3200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400" y="3124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62400" y="36576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2400" y="39624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33800" y="42672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4876800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42000" dirty="0" smtClean="0">
                <a:solidFill>
                  <a:srgbClr val="FF0000"/>
                </a:solidFill>
              </a:rPr>
              <a:t>-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4191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42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35814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baseline="42000" dirty="0" smtClean="0">
                <a:solidFill>
                  <a:srgbClr val="FF0000"/>
                </a:solidFill>
              </a:rPr>
              <a:t>-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29718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</a:t>
            </a:r>
            <a:r>
              <a:rPr lang="en-US" baseline="42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6172200"/>
            <a:ext cx="615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Thus, macroscopic  Black Holes violate flavor  maximally. </a:t>
            </a:r>
            <a:endParaRPr lang="en-US" dirty="0"/>
          </a:p>
        </p:txBody>
      </p:sp>
      <p:sp>
        <p:nvSpPr>
          <p:cNvPr id="22" name="Right Brace 21"/>
          <p:cNvSpPr/>
          <p:nvPr/>
        </p:nvSpPr>
        <p:spPr>
          <a:xfrm>
            <a:off x="5562600" y="2971800"/>
            <a:ext cx="838200" cy="220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53200" y="38862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Everything  possible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7271478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What about the microscopic  Black Holes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that may be produced at LHC?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 It turns out that story for them is different: </a:t>
            </a:r>
          </a:p>
          <a:p>
            <a:endParaRPr lang="en-US" sz="2800" dirty="0" smtClean="0"/>
          </a:p>
          <a:p>
            <a:r>
              <a:rPr lang="en-US" sz="2800" dirty="0" smtClean="0"/>
              <a:t> The small black holes  must carry memory  </a:t>
            </a:r>
          </a:p>
          <a:p>
            <a:r>
              <a:rPr lang="en-US" sz="2800" dirty="0" smtClean="0"/>
              <a:t>about their origin, and are </a:t>
            </a:r>
            <a:r>
              <a:rPr lang="en-US" sz="2800" dirty="0" smtClean="0">
                <a:solidFill>
                  <a:srgbClr val="C00000"/>
                </a:solidFill>
              </a:rPr>
              <a:t>non-democratic</a:t>
            </a:r>
            <a:r>
              <a:rPr lang="en-US" sz="2800" dirty="0" smtClean="0"/>
              <a:t>! 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153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species (label)  flavor  exhibits  locality properties.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Picture is such as if species are separated  in  true extra dimensions!  </a:t>
            </a:r>
          </a:p>
          <a:p>
            <a:endParaRPr lang="en-US" dirty="0" smtClean="0"/>
          </a:p>
          <a:p>
            <a:r>
              <a:rPr lang="en-US" dirty="0" smtClean="0"/>
              <a:t> Consider a microscopic black hole of mass  ~ M </a:t>
            </a:r>
            <a:r>
              <a:rPr lang="en-US" baseline="-30000" dirty="0" smtClean="0"/>
              <a:t>*  </a:t>
            </a:r>
            <a:r>
              <a:rPr lang="en-US" dirty="0" smtClean="0"/>
              <a:t>,  produced in a particle-anti- particle  annihilation of 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dirty="0" err="1" smtClean="0"/>
              <a:t>-th</a:t>
            </a:r>
            <a:r>
              <a:rPr lang="en-US" dirty="0" smtClean="0"/>
              <a:t> flavor  of species at energies ~ M </a:t>
            </a:r>
            <a:r>
              <a:rPr lang="en-US" baseline="-30000" dirty="0" smtClean="0"/>
              <a:t>*. 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 err="1" smtClean="0"/>
              <a:t>unitarity</a:t>
            </a:r>
            <a:r>
              <a:rPr lang="en-US" dirty="0" smtClean="0"/>
              <a:t>  decay rate  of  such a black hole back to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err="1" smtClean="0"/>
              <a:t>-th</a:t>
            </a:r>
            <a:r>
              <a:rPr lang="en-US" dirty="0" smtClean="0"/>
              <a:t> species is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~ M </a:t>
            </a:r>
            <a:r>
              <a:rPr lang="en-US" baseline="-30000" dirty="0" smtClean="0">
                <a:solidFill>
                  <a:srgbClr val="FF0000"/>
                </a:solidFill>
              </a:rPr>
              <a:t>*   </a:t>
            </a:r>
          </a:p>
          <a:p>
            <a:r>
              <a:rPr lang="en-US" dirty="0" smtClean="0"/>
              <a:t>And  the decay rate into all other  flavors </a:t>
            </a:r>
            <a:r>
              <a:rPr lang="en-US" sz="2400" dirty="0" smtClean="0">
                <a:solidFill>
                  <a:srgbClr val="00B050"/>
                </a:solidFill>
              </a:rPr>
              <a:t>j</a:t>
            </a:r>
            <a:r>
              <a:rPr lang="en-US" dirty="0" smtClean="0"/>
              <a:t> </a:t>
            </a:r>
            <a:r>
              <a:rPr lang="en-US" dirty="0" smtClean="0">
                <a:latin typeface="Georgia"/>
              </a:rPr>
              <a:t>≠ </a:t>
            </a:r>
            <a:r>
              <a:rPr lang="en-US" sz="2400" dirty="0" err="1" smtClean="0">
                <a:solidFill>
                  <a:srgbClr val="FF0000"/>
                </a:solidFill>
                <a:latin typeface="Georgia"/>
              </a:rPr>
              <a:t>i</a:t>
            </a:r>
            <a:r>
              <a:rPr lang="en-US" dirty="0" smtClean="0"/>
              <a:t> must be suppressed by </a:t>
            </a:r>
            <a:r>
              <a:rPr lang="en-US" sz="2000" dirty="0" smtClean="0">
                <a:solidFill>
                  <a:srgbClr val="C00000"/>
                </a:solidFill>
              </a:rPr>
              <a:t>1/N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aseline="-30000" dirty="0" smtClean="0"/>
          </a:p>
          <a:p>
            <a:endParaRPr lang="en-US" baseline="-30000" dirty="0" smtClean="0"/>
          </a:p>
          <a:p>
            <a:endParaRPr lang="en-US" baseline="-30000" dirty="0" smtClean="0"/>
          </a:p>
          <a:p>
            <a:endParaRPr lang="en-US" baseline="-30000" dirty="0" smtClean="0"/>
          </a:p>
          <a:p>
            <a:endParaRPr lang="en-US" baseline="-30000" dirty="0" smtClean="0"/>
          </a:p>
          <a:p>
            <a:endParaRPr lang="en-US" baseline="-300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990600" y="3886200"/>
            <a:ext cx="76200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990600" y="4648200"/>
            <a:ext cx="762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648200"/>
            <a:ext cx="2362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4114800" y="4648200"/>
            <a:ext cx="7620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076700" y="3924300"/>
            <a:ext cx="762000" cy="685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3810000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5181600"/>
            <a:ext cx="26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3810000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j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9200" y="5257800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j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4876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BHi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867400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 the species label  (</a:t>
            </a:r>
            <a:r>
              <a:rPr lang="en-US" dirty="0" err="1" smtClean="0"/>
              <a:t>i,j</a:t>
            </a:r>
            <a:r>
              <a:rPr lang="en-US" dirty="0" smtClean="0"/>
              <a:t>)  behaves  like a coordinate!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 THE HIERARCHY PROBLEM IS ABOUT THE  UV STABILITY  OF THE VERY SMALL NUMBER    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    M</a:t>
            </a:r>
            <a:r>
              <a:rPr lang="en-US" baseline="42000" dirty="0" smtClean="0">
                <a:solidFill>
                  <a:srgbClr val="C00000"/>
                </a:solidFill>
              </a:rPr>
              <a:t>2</a:t>
            </a:r>
            <a:r>
              <a:rPr lang="en-US" baseline="-30000" dirty="0" smtClean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/M</a:t>
            </a:r>
            <a:r>
              <a:rPr lang="en-US" baseline="42000" dirty="0" smtClean="0">
                <a:solidFill>
                  <a:srgbClr val="C00000"/>
                </a:solidFill>
              </a:rPr>
              <a:t>2</a:t>
            </a:r>
            <a:r>
              <a:rPr lang="en-US" baseline="-30000" dirty="0" smtClean="0">
                <a:solidFill>
                  <a:srgbClr val="C00000"/>
                </a:solidFill>
              </a:rPr>
              <a:t>P </a:t>
            </a:r>
            <a:r>
              <a:rPr lang="en-US" dirty="0" smtClean="0">
                <a:solidFill>
                  <a:srgbClr val="C00000"/>
                </a:solidFill>
              </a:rPr>
              <a:t> =  10</a:t>
            </a:r>
            <a:r>
              <a:rPr lang="en-US" baseline="42000" dirty="0" smtClean="0">
                <a:solidFill>
                  <a:srgbClr val="C00000"/>
                </a:solidFill>
              </a:rPr>
              <a:t>-34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Flavors are displaced in extra dimension (space of species)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3400" y="4038600"/>
            <a:ext cx="6705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295797" y="2666603"/>
            <a:ext cx="27424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582194" y="2666206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362994" y="1828800"/>
            <a:ext cx="456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323306" y="3390900"/>
            <a:ext cx="5341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362200" y="2209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267200" y="3886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743200" y="3886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1400" y="3657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30000" dirty="0" err="1" smtClean="0">
                <a:solidFill>
                  <a:srgbClr val="FF0000"/>
                </a:solidFill>
              </a:rPr>
              <a:t>db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4600" y="4114800"/>
            <a:ext cx="30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800600" y="4114800"/>
            <a:ext cx="26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553200" y="4191000"/>
            <a:ext cx="101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  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" y="4724400"/>
            <a:ext cx="78790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Probability  to produce  </a:t>
            </a:r>
            <a:r>
              <a:rPr lang="en-US" sz="2000" dirty="0" smtClean="0"/>
              <a:t>b</a:t>
            </a:r>
            <a:r>
              <a:rPr lang="en-US" dirty="0" smtClean="0">
                <a:solidFill>
                  <a:srgbClr val="C00000"/>
                </a:solidFill>
              </a:rPr>
              <a:t>-quarks in a decay of a small (quantum)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black hole produced at  the </a:t>
            </a:r>
            <a:r>
              <a:rPr lang="en-US" sz="2000" dirty="0" smtClean="0"/>
              <a:t>d</a:t>
            </a:r>
            <a:r>
              <a:rPr lang="en-US" dirty="0" smtClean="0">
                <a:solidFill>
                  <a:srgbClr val="C00000"/>
                </a:solidFill>
              </a:rPr>
              <a:t>-quark site is </a:t>
            </a:r>
            <a:r>
              <a:rPr lang="en-US" dirty="0" smtClean="0">
                <a:solidFill>
                  <a:srgbClr val="FF0000"/>
                </a:solidFill>
              </a:rPr>
              <a:t>exponentially suppressed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 Processes mediated by such Black Holes will be flavor-conserving.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However,   a quasi-classical  Black Hole  of  </a:t>
            </a:r>
            <a:r>
              <a:rPr lang="en-US" dirty="0" smtClean="0"/>
              <a:t>R &gt; </a:t>
            </a:r>
            <a:r>
              <a:rPr lang="en-US" dirty="0" err="1" smtClean="0"/>
              <a:t>R</a:t>
            </a:r>
            <a:r>
              <a:rPr lang="en-US" baseline="-30000" dirty="0" err="1" smtClean="0"/>
              <a:t>db</a:t>
            </a:r>
            <a:r>
              <a:rPr lang="en-US" baseline="-30000" dirty="0" smtClean="0"/>
              <a:t>,</a:t>
            </a:r>
            <a:r>
              <a:rPr lang="en-US" dirty="0" smtClean="0">
                <a:solidFill>
                  <a:srgbClr val="C00000"/>
                </a:solidFill>
              </a:rPr>
              <a:t>  will  violate the flavor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Maximally.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aseline="-30000" dirty="0" smtClean="0"/>
          </a:p>
          <a:p>
            <a:endParaRPr lang="en-US" baseline="-30000" dirty="0" smtClean="0"/>
          </a:p>
          <a:p>
            <a:endParaRPr lang="en-US" baseline="-30000" dirty="0" smtClean="0"/>
          </a:p>
          <a:p>
            <a:endParaRPr lang="en-US" baseline="-30000" dirty="0" smtClean="0"/>
          </a:p>
          <a:p>
            <a:endParaRPr lang="en-US" baseline="-30000" dirty="0" smtClean="0"/>
          </a:p>
          <a:p>
            <a:endParaRPr lang="en-US" baseline="-300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990600" y="3886200"/>
            <a:ext cx="7620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990600" y="4648200"/>
            <a:ext cx="762000" cy="762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648200"/>
            <a:ext cx="2362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4114800" y="4648200"/>
            <a:ext cx="7620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076700" y="3924300"/>
            <a:ext cx="762000" cy="685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3810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5181600"/>
            <a:ext cx="26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953000" y="3810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029200" y="5257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4419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bd</a:t>
            </a:r>
            <a:r>
              <a:rPr lang="en-US" sz="2400" dirty="0" smtClean="0"/>
              <a:t> </a:t>
            </a:r>
            <a:r>
              <a:rPr lang="en-US" sz="2400" dirty="0" err="1" smtClean="0"/>
              <a:t>bd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4800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42000" dirty="0" smtClean="0"/>
              <a:t>2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638800" y="4724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0" y="4267200"/>
            <a:ext cx="389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2000" y="4724400"/>
            <a:ext cx="685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9600" y="533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low energy decoupling of processes mediated by quasi-classical  Black Holes of mass  </a:t>
            </a: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, are very different from the ones mediated by quantum particles of  the same mass: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0326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 analogous process mediated  by a virtual quasi-classical black hole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of mass </a:t>
            </a:r>
            <a:r>
              <a:rPr lang="en-US" sz="2400" dirty="0" smtClean="0">
                <a:latin typeface="Calibri" pitchFamily="34" charset="0"/>
              </a:rPr>
              <a:t>M =  M</a:t>
            </a:r>
            <a:r>
              <a:rPr lang="en-US" sz="2400" baseline="-30000" dirty="0" smtClean="0">
                <a:latin typeface="Calibri" pitchFamily="34" charset="0"/>
              </a:rPr>
              <a:t>*</a:t>
            </a:r>
            <a:r>
              <a:rPr lang="en-US" sz="2400" dirty="0" smtClean="0">
                <a:latin typeface="Calibri" pitchFamily="34" charset="0"/>
              </a:rPr>
              <a:t> (M</a:t>
            </a:r>
            <a:r>
              <a:rPr lang="en-US" sz="2400" baseline="-30000" dirty="0" smtClean="0">
                <a:latin typeface="Calibri" pitchFamily="34" charset="0"/>
              </a:rPr>
              <a:t>*</a:t>
            </a:r>
            <a:r>
              <a:rPr lang="en-US" sz="2400" dirty="0" smtClean="0">
                <a:latin typeface="Calibri" pitchFamily="34" charset="0"/>
              </a:rPr>
              <a:t>R)</a:t>
            </a:r>
            <a:r>
              <a:rPr lang="en-US" sz="2400" baseline="42000" dirty="0" smtClean="0">
                <a:latin typeface="Calibri" pitchFamily="34" charset="0"/>
              </a:rPr>
              <a:t>n+1</a:t>
            </a:r>
            <a:r>
              <a:rPr lang="en-US" sz="2400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would  be exponentially suppressed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 least by the factor </a:t>
            </a:r>
          </a:p>
          <a:p>
            <a:endParaRPr lang="en-US" dirty="0" smtClean="0"/>
          </a:p>
          <a:p>
            <a:r>
              <a:rPr lang="en-US" sz="2400" dirty="0" smtClean="0"/>
              <a:t>                                    exp (-</a:t>
            </a:r>
            <a:r>
              <a:rPr lang="en-US" sz="2400" dirty="0" smtClean="0">
                <a:latin typeface="Calibri" pitchFamily="34" charset="0"/>
              </a:rPr>
              <a:t> S</a:t>
            </a:r>
            <a:r>
              <a:rPr lang="en-US" sz="2400" baseline="-30000" dirty="0" smtClean="0">
                <a:latin typeface="Calibri" pitchFamily="34" charset="0"/>
              </a:rPr>
              <a:t>B</a:t>
            </a:r>
            <a:r>
              <a:rPr lang="en-US" sz="2400" dirty="0" smtClean="0">
                <a:latin typeface="Calibri" pitchFamily="34" charset="0"/>
              </a:rPr>
              <a:t> ) 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Where  </a:t>
            </a:r>
            <a:r>
              <a:rPr lang="en-US" sz="2400" dirty="0" smtClean="0">
                <a:latin typeface="Calibri" pitchFamily="34" charset="0"/>
              </a:rPr>
              <a:t>S</a:t>
            </a:r>
            <a:r>
              <a:rPr lang="en-US" sz="2400" baseline="-30000" dirty="0" smtClean="0">
                <a:latin typeface="Calibri" pitchFamily="34" charset="0"/>
              </a:rPr>
              <a:t>B</a:t>
            </a:r>
            <a:r>
              <a:rPr lang="en-US" sz="2400" dirty="0" smtClean="0">
                <a:latin typeface="Calibri" pitchFamily="34" charset="0"/>
              </a:rPr>
              <a:t> =  (M</a:t>
            </a:r>
            <a:r>
              <a:rPr lang="en-US" sz="2400" baseline="-30000" dirty="0" smtClean="0">
                <a:latin typeface="Calibri" pitchFamily="34" charset="0"/>
              </a:rPr>
              <a:t>*</a:t>
            </a:r>
            <a:r>
              <a:rPr lang="en-US" sz="2400" dirty="0" smtClean="0">
                <a:latin typeface="Calibri" pitchFamily="34" charset="0"/>
              </a:rPr>
              <a:t>R)</a:t>
            </a:r>
            <a:r>
              <a:rPr lang="en-US" sz="2400" baseline="42000" dirty="0" smtClean="0">
                <a:latin typeface="Calibri" pitchFamily="34" charset="0"/>
              </a:rPr>
              <a:t>n+2     </a:t>
            </a:r>
            <a:r>
              <a:rPr lang="en-US" dirty="0" smtClean="0">
                <a:solidFill>
                  <a:srgbClr val="C00000"/>
                </a:solidFill>
              </a:rPr>
              <a:t>is the </a:t>
            </a:r>
            <a:r>
              <a:rPr lang="en-US" dirty="0" err="1" smtClean="0">
                <a:solidFill>
                  <a:srgbClr val="C00000"/>
                </a:solidFill>
              </a:rPr>
              <a:t>Beckenstein</a:t>
            </a:r>
            <a:r>
              <a:rPr lang="en-US" dirty="0" smtClean="0">
                <a:solidFill>
                  <a:srgbClr val="C00000"/>
                </a:solidFill>
              </a:rPr>
              <a:t> entropy of a </a:t>
            </a:r>
            <a:r>
              <a:rPr lang="en-US" sz="2400" dirty="0" smtClean="0"/>
              <a:t>(4+n) </a:t>
            </a:r>
            <a:r>
              <a:rPr lang="en-US" dirty="0" smtClean="0">
                <a:solidFill>
                  <a:srgbClr val="C00000"/>
                </a:solidFill>
              </a:rPr>
              <a:t>- dimensional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Black Hole.   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This  decoupling is due to he fact that large Black holes are quasi-classical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objects.  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However,   unlike other quasi-classical objects  (e.g. </a:t>
            </a:r>
            <a:r>
              <a:rPr lang="en-US" dirty="0" err="1" smtClean="0">
                <a:solidFill>
                  <a:srgbClr val="C00000"/>
                </a:solidFill>
              </a:rPr>
              <a:t>solitons</a:t>
            </a:r>
            <a:r>
              <a:rPr lang="en-US" dirty="0" smtClean="0">
                <a:solidFill>
                  <a:srgbClr val="C00000"/>
                </a:solidFill>
              </a:rPr>
              <a:t>)  at high energies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black hole mediated processes  sharply catch up. 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50237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 particular,  for  center of mass energies</a:t>
            </a:r>
          </a:p>
          <a:p>
            <a:endParaRPr lang="en-US" sz="2400" dirty="0" smtClean="0"/>
          </a:p>
          <a:p>
            <a:r>
              <a:rPr lang="en-US" sz="2800" dirty="0" smtClean="0"/>
              <a:t>                                 E &gt; </a:t>
            </a:r>
            <a:r>
              <a:rPr lang="en-US" sz="2800" dirty="0" err="1" smtClean="0">
                <a:latin typeface="Calibri" pitchFamily="34" charset="0"/>
              </a:rPr>
              <a:t>M</a:t>
            </a:r>
            <a:r>
              <a:rPr lang="en-US" sz="2800" baseline="-30000" dirty="0" err="1" smtClean="0">
                <a:latin typeface="Calibri" pitchFamily="34" charset="0"/>
              </a:rPr>
              <a:t>db</a:t>
            </a:r>
            <a:r>
              <a:rPr lang="en-US" sz="2800" dirty="0" smtClean="0">
                <a:latin typeface="Calibri" pitchFamily="34" charset="0"/>
              </a:rPr>
              <a:t>  =  M</a:t>
            </a:r>
            <a:r>
              <a:rPr lang="en-US" sz="2800" baseline="-30000" dirty="0" smtClean="0">
                <a:latin typeface="Calibri" pitchFamily="34" charset="0"/>
              </a:rPr>
              <a:t>*</a:t>
            </a:r>
            <a:r>
              <a:rPr lang="en-US" sz="2800" dirty="0" smtClean="0">
                <a:latin typeface="Calibri" pitchFamily="34" charset="0"/>
              </a:rPr>
              <a:t> (M</a:t>
            </a:r>
            <a:r>
              <a:rPr lang="en-US" sz="2800" baseline="-30000" dirty="0" smtClean="0">
                <a:latin typeface="Calibri" pitchFamily="34" charset="0"/>
              </a:rPr>
              <a:t>*</a:t>
            </a:r>
            <a:r>
              <a:rPr lang="en-US" sz="2800" dirty="0" smtClean="0">
                <a:latin typeface="Calibri" pitchFamily="34" charset="0"/>
              </a:rPr>
              <a:t>R </a:t>
            </a:r>
            <a:r>
              <a:rPr lang="en-US" sz="2800" baseline="-30000" dirty="0" smtClean="0">
                <a:latin typeface="Calibri" pitchFamily="34" charset="0"/>
              </a:rPr>
              <a:t>db</a:t>
            </a:r>
            <a:r>
              <a:rPr lang="en-US" sz="2800" dirty="0" smtClean="0">
                <a:latin typeface="Calibri" pitchFamily="34" charset="0"/>
              </a:rPr>
              <a:t> )</a:t>
            </a:r>
            <a:r>
              <a:rPr lang="en-US" sz="2800" baseline="42000" dirty="0" smtClean="0">
                <a:latin typeface="Calibri" pitchFamily="34" charset="0"/>
              </a:rPr>
              <a:t>n+1</a:t>
            </a:r>
            <a:r>
              <a:rPr lang="en-US" sz="2800" dirty="0" smtClean="0"/>
              <a:t> ,</a:t>
            </a:r>
          </a:p>
          <a:p>
            <a:endParaRPr lang="en-US" sz="2400" dirty="0" smtClean="0"/>
          </a:p>
          <a:p>
            <a:r>
              <a:rPr lang="en-US" sz="2400" dirty="0" smtClean="0"/>
              <a:t>d-b  </a:t>
            </a:r>
            <a:r>
              <a:rPr lang="en-US" sz="2400" dirty="0" smtClean="0">
                <a:solidFill>
                  <a:srgbClr val="C00000"/>
                </a:solidFill>
              </a:rPr>
              <a:t>transition processes become order one. </a:t>
            </a:r>
          </a:p>
          <a:p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3657600"/>
            <a:ext cx="9144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610100"/>
            <a:ext cx="914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4572000"/>
            <a:ext cx="1447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9400" y="4572000"/>
            <a:ext cx="152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4572000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7400" y="4572000"/>
            <a:ext cx="1295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552700" y="3619500"/>
            <a:ext cx="1143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4152900" y="3695700"/>
            <a:ext cx="10668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5676900" y="3771900"/>
            <a:ext cx="990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62800" y="4572000"/>
            <a:ext cx="9144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7010400" y="3810000"/>
            <a:ext cx="914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3400" y="3429000"/>
            <a:ext cx="18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" y="5638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9718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0" y="3352800"/>
            <a:ext cx="33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" y="6248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The number of quanta emitted </a:t>
            </a:r>
            <a:r>
              <a:rPr lang="en-US" sz="2800" dirty="0" err="1" smtClean="0">
                <a:latin typeface="Calibri" pitchFamily="34" charset="0"/>
              </a:rPr>
              <a:t>N</a:t>
            </a:r>
            <a:r>
              <a:rPr lang="en-US" sz="2800" baseline="-30000" dirty="0" err="1" smtClean="0">
                <a:latin typeface="Calibri" pitchFamily="34" charset="0"/>
              </a:rPr>
              <a:t>final</a:t>
            </a:r>
            <a:r>
              <a:rPr lang="en-US" sz="2800" dirty="0" smtClean="0">
                <a:latin typeface="Calibri" pitchFamily="34" charset="0"/>
              </a:rPr>
              <a:t>   =  (E/M</a:t>
            </a:r>
            <a:r>
              <a:rPr lang="en-US" sz="2800" baseline="-30000" dirty="0" smtClean="0">
                <a:latin typeface="Calibri" pitchFamily="34" charset="0"/>
              </a:rPr>
              <a:t>*</a:t>
            </a:r>
            <a:r>
              <a:rPr lang="en-US" sz="2800" dirty="0" smtClean="0">
                <a:latin typeface="Calibri" pitchFamily="34" charset="0"/>
              </a:rPr>
              <a:t> )</a:t>
            </a:r>
            <a:r>
              <a:rPr lang="en-US" sz="2800" baseline="42000" dirty="0" smtClean="0">
                <a:latin typeface="Calibri" pitchFamily="34" charset="0"/>
              </a:rPr>
              <a:t>(n+2)/(n+1)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22212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Generic features: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solidFill>
                  <a:srgbClr val="C00000"/>
                </a:solidFill>
              </a:rPr>
              <a:t>Exponentially sharp increase of flavor-violation  in the final states at </a:t>
            </a:r>
          </a:p>
          <a:p>
            <a:pPr marL="342900" indent="-342900"/>
            <a:r>
              <a:rPr lang="en-US" sz="2000" dirty="0" smtClean="0">
                <a:solidFill>
                  <a:srgbClr val="C00000"/>
                </a:solidFill>
              </a:rPr>
              <a:t>high energies. </a:t>
            </a:r>
          </a:p>
          <a:p>
            <a:pPr marL="342900" indent="-342900">
              <a:buAutoNum type="arabicParenR"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rgbClr val="C00000"/>
                </a:solidFill>
              </a:rPr>
              <a:t>2) Softening  of the final  state </a:t>
            </a:r>
            <a:r>
              <a:rPr lang="en-US" sz="2000" dirty="0" err="1" smtClean="0">
                <a:solidFill>
                  <a:srgbClr val="C00000"/>
                </a:solidFill>
              </a:rPr>
              <a:t>momenta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                                   </a:t>
            </a:r>
            <a:r>
              <a:rPr lang="en-US" sz="3600" dirty="0" err="1" smtClean="0">
                <a:latin typeface="Calibri" pitchFamily="34" charset="0"/>
              </a:rPr>
              <a:t>p</a:t>
            </a:r>
            <a:r>
              <a:rPr lang="en-US" sz="3600" baseline="-30000" dirty="0" err="1" smtClean="0">
                <a:latin typeface="Calibri" pitchFamily="34" charset="0"/>
              </a:rPr>
              <a:t>final</a:t>
            </a:r>
            <a:r>
              <a:rPr lang="en-US" sz="3600" baseline="-3000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 /  E   =  (M</a:t>
            </a:r>
            <a:r>
              <a:rPr lang="en-US" sz="3600" baseline="-30000" dirty="0" smtClean="0">
                <a:latin typeface="Calibri" pitchFamily="34" charset="0"/>
              </a:rPr>
              <a:t>*</a:t>
            </a:r>
            <a:r>
              <a:rPr lang="en-US" sz="3600" dirty="0" smtClean="0">
                <a:latin typeface="Calibri" pitchFamily="34" charset="0"/>
              </a:rPr>
              <a:t> /E)</a:t>
            </a:r>
            <a:r>
              <a:rPr lang="en-US" sz="3600" baseline="42000" dirty="0" smtClean="0">
                <a:latin typeface="Calibri" pitchFamily="34" charset="0"/>
              </a:rPr>
              <a:t>n+2</a:t>
            </a:r>
            <a:r>
              <a:rPr lang="en-US" sz="3600" dirty="0" smtClean="0"/>
              <a:t> 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arenR" startAt="3"/>
            </a:pPr>
            <a:r>
              <a:rPr lang="en-US" sz="2000" dirty="0" smtClean="0">
                <a:solidFill>
                  <a:srgbClr val="C00000"/>
                </a:solidFill>
              </a:rPr>
              <a:t>Total number of flavors produced </a:t>
            </a:r>
            <a:r>
              <a:rPr lang="en-US" sz="2000" dirty="0" smtClean="0">
                <a:solidFill>
                  <a:srgbClr val="FF0000"/>
                </a:solidFill>
              </a:rPr>
              <a:t>democratically 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                                       </a:t>
            </a:r>
            <a:r>
              <a:rPr lang="en-US" sz="3600" dirty="0" err="1" smtClean="0">
                <a:latin typeface="Calibri" pitchFamily="34" charset="0"/>
              </a:rPr>
              <a:t>N</a:t>
            </a:r>
            <a:r>
              <a:rPr lang="en-US" sz="3600" baseline="-30000" dirty="0" err="1" smtClean="0">
                <a:latin typeface="Calibri" pitchFamily="34" charset="0"/>
              </a:rPr>
              <a:t>final</a:t>
            </a:r>
            <a:r>
              <a:rPr lang="en-US" sz="3600" dirty="0" smtClean="0">
                <a:latin typeface="Calibri" pitchFamily="34" charset="0"/>
              </a:rPr>
              <a:t>   =  (E/M</a:t>
            </a:r>
            <a:r>
              <a:rPr lang="en-US" sz="3600" baseline="-30000" dirty="0" smtClean="0">
                <a:latin typeface="Calibri" pitchFamily="34" charset="0"/>
              </a:rPr>
              <a:t>*</a:t>
            </a:r>
            <a:r>
              <a:rPr lang="en-US" sz="3600" dirty="0" smtClean="0">
                <a:latin typeface="Calibri" pitchFamily="34" charset="0"/>
              </a:rPr>
              <a:t> )</a:t>
            </a:r>
            <a:r>
              <a:rPr lang="en-US" sz="3600" baseline="42000" dirty="0" smtClean="0">
                <a:latin typeface="Calibri" pitchFamily="34" charset="0"/>
              </a:rPr>
              <a:t>(n+2)/(n+1)</a:t>
            </a:r>
            <a:r>
              <a:rPr lang="en-US" sz="3600" dirty="0" smtClean="0"/>
              <a:t> 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1737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 physics resonates  with  some old ideas about the origin of the </a:t>
            </a:r>
          </a:p>
          <a:p>
            <a:r>
              <a:rPr lang="en-US" dirty="0" smtClean="0"/>
              <a:t> quark  masses  and mixing  CKM  mixing angles: </a:t>
            </a:r>
          </a:p>
          <a:p>
            <a:endParaRPr lang="en-US" dirty="0" smtClean="0"/>
          </a:p>
          <a:p>
            <a:r>
              <a:rPr lang="en-US" dirty="0" smtClean="0"/>
              <a:t>    Nearest  neighbor  mixing  idea</a:t>
            </a:r>
          </a:p>
          <a:p>
            <a:r>
              <a:rPr lang="en-US" smtClean="0">
                <a:solidFill>
                  <a:srgbClr val="C00000"/>
                </a:solidFill>
              </a:rPr>
              <a:t>                                                               </a:t>
            </a:r>
            <a:r>
              <a:rPr lang="en-US" dirty="0" err="1" smtClean="0">
                <a:solidFill>
                  <a:srgbClr val="C00000"/>
                </a:solidFill>
              </a:rPr>
              <a:t>Fritzsch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33600" y="2362200"/>
          <a:ext cx="4038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1147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</a:p>
                    <a:p>
                      <a:r>
                        <a:rPr lang="en-US" dirty="0" smtClean="0"/>
                        <a:t>         </a:t>
                      </a:r>
                      <a:r>
                        <a:rPr lang="en-US" sz="3200" dirty="0" smtClean="0"/>
                        <a:t>b</a:t>
                      </a:r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04000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         </a:t>
                      </a:r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</a:p>
                    <a:p>
                      <a:r>
                        <a:rPr lang="en-US" sz="3200" dirty="0" smtClean="0"/>
                        <a:t>    a</a:t>
                      </a:r>
                      <a:endParaRPr lang="en-US" sz="3200" dirty="0"/>
                    </a:p>
                  </a:txBody>
                  <a:tcPr/>
                </a:tc>
              </a:tr>
              <a:tr h="1153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</a:t>
                      </a:r>
                      <a:r>
                        <a:rPr lang="en-US" sz="3200" dirty="0" smtClean="0"/>
                        <a:t>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</a:p>
                    <a:p>
                      <a:r>
                        <a:rPr lang="en-US" sz="3200" baseline="0" dirty="0" smtClean="0"/>
                        <a:t>    </a:t>
                      </a:r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2686"/>
            <a:ext cx="84582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hierarchy of Quark and Lepton masses may be explained  by separation of Standard Model families in extra dimensions. </a:t>
            </a:r>
          </a:p>
          <a:p>
            <a:endParaRPr lang="en-US" dirty="0" smtClean="0"/>
          </a:p>
          <a:p>
            <a:r>
              <a:rPr lang="en-US" dirty="0" smtClean="0"/>
              <a:t>  The hierarchy of masses then can originate from:</a:t>
            </a:r>
          </a:p>
          <a:p>
            <a:endParaRPr lang="en-US" dirty="0" smtClean="0"/>
          </a:p>
          <a:p>
            <a:r>
              <a:rPr lang="en-US" dirty="0" smtClean="0"/>
              <a:t>1)  A small overlap of the left and right handed wave functions  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Arkani-Hamed</a:t>
            </a:r>
            <a:r>
              <a:rPr lang="en-US" dirty="0" smtClean="0">
                <a:solidFill>
                  <a:srgbClr val="FF0000"/>
                </a:solidFill>
              </a:rPr>
              <a:t>, Schmaltz  `99) , </a:t>
            </a:r>
          </a:p>
          <a:p>
            <a:endParaRPr lang="en-US" dirty="0" smtClean="0"/>
          </a:p>
          <a:p>
            <a:r>
              <a:rPr lang="en-US" dirty="0" smtClean="0"/>
              <a:t>  or </a:t>
            </a:r>
          </a:p>
          <a:p>
            <a:endParaRPr lang="en-US" dirty="0" smtClean="0"/>
          </a:p>
          <a:p>
            <a:pPr marL="342900" indent="-342900">
              <a:buAutoNum type="arabicParenR" startAt="2"/>
            </a:pPr>
            <a:r>
              <a:rPr lang="en-US" dirty="0" smtClean="0"/>
              <a:t> localization of different families  at  different distances from the ``Higgs </a:t>
            </a:r>
            <a:r>
              <a:rPr lang="en-US" dirty="0" err="1" smtClean="0"/>
              <a:t>brane</a:t>
            </a:r>
            <a:r>
              <a:rPr lang="en-US" dirty="0" smtClean="0"/>
              <a:t>’’   </a:t>
            </a:r>
            <a:r>
              <a:rPr lang="en-US" dirty="0" smtClean="0">
                <a:solidFill>
                  <a:srgbClr val="FF0000"/>
                </a:solidFill>
              </a:rPr>
              <a:t>(G.D., </a:t>
            </a:r>
            <a:r>
              <a:rPr lang="en-US" dirty="0" err="1" smtClean="0">
                <a:solidFill>
                  <a:srgbClr val="FF0000"/>
                </a:solidFill>
              </a:rPr>
              <a:t>Shifman</a:t>
            </a:r>
            <a:r>
              <a:rPr lang="en-US" dirty="0" smtClean="0">
                <a:solidFill>
                  <a:srgbClr val="FF0000"/>
                </a:solidFill>
              </a:rPr>
              <a:t> `00)</a:t>
            </a:r>
          </a:p>
          <a:p>
            <a:pPr marL="342900" indent="-342900">
              <a:buAutoNum type="arabicParenR" startAt="2"/>
            </a:pPr>
            <a:endParaRPr lang="en-US" dirty="0" smtClean="0"/>
          </a:p>
          <a:p>
            <a:pPr marL="342900" indent="-342900">
              <a:buAutoNum type="arabicParenR" startAt="2"/>
            </a:pPr>
            <a:endParaRPr lang="en-US" dirty="0" smtClean="0"/>
          </a:p>
          <a:p>
            <a:pPr marL="342900" indent="-342900">
              <a:buAutoNum type="arabicParenR" startAt="2"/>
            </a:pPr>
            <a:endParaRPr lang="en-US" dirty="0" smtClean="0"/>
          </a:p>
          <a:p>
            <a:pPr marL="342900" indent="-342900">
              <a:buAutoNum type="arabicParenR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 </a:t>
            </a:r>
          </a:p>
          <a:p>
            <a:pPr marL="342900" indent="-342900">
              <a:buAutoNum type="arabicParenR" startAt="2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3400" y="5638800"/>
            <a:ext cx="807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-190500" y="4914900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682752" y="4118864"/>
            <a:ext cx="7376160" cy="1538224"/>
          </a:xfrm>
          <a:custGeom>
            <a:avLst/>
            <a:gdLst>
              <a:gd name="connsiteX0" fmla="*/ 0 w 7376160"/>
              <a:gd name="connsiteY0" fmla="*/ 1538224 h 1538224"/>
              <a:gd name="connsiteX1" fmla="*/ 1194816 w 7376160"/>
              <a:gd name="connsiteY1" fmla="*/ 818896 h 1538224"/>
              <a:gd name="connsiteX2" fmla="*/ 1914144 w 7376160"/>
              <a:gd name="connsiteY2" fmla="*/ 2032 h 1538224"/>
              <a:gd name="connsiteX3" fmla="*/ 2950464 w 7376160"/>
              <a:gd name="connsiteY3" fmla="*/ 831088 h 1538224"/>
              <a:gd name="connsiteX4" fmla="*/ 7376160 w 7376160"/>
              <a:gd name="connsiteY4" fmla="*/ 1477264 h 1538224"/>
              <a:gd name="connsiteX5" fmla="*/ 7376160 w 7376160"/>
              <a:gd name="connsiteY5" fmla="*/ 1477264 h 15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6160" h="1538224">
                <a:moveTo>
                  <a:pt x="0" y="1538224"/>
                </a:moveTo>
                <a:cubicBezTo>
                  <a:pt x="437896" y="1306576"/>
                  <a:pt x="875792" y="1074928"/>
                  <a:pt x="1194816" y="818896"/>
                </a:cubicBezTo>
                <a:cubicBezTo>
                  <a:pt x="1513840" y="562864"/>
                  <a:pt x="1621536" y="0"/>
                  <a:pt x="1914144" y="2032"/>
                </a:cubicBezTo>
                <a:cubicBezTo>
                  <a:pt x="2206752" y="4064"/>
                  <a:pt x="2040128" y="585216"/>
                  <a:pt x="2950464" y="831088"/>
                </a:cubicBezTo>
                <a:cubicBezTo>
                  <a:pt x="3860800" y="1076960"/>
                  <a:pt x="7376160" y="1477264"/>
                  <a:pt x="7376160" y="1477264"/>
                </a:cubicBezTo>
                <a:lnTo>
                  <a:pt x="7376160" y="147726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26080" y="4100576"/>
            <a:ext cx="731520" cy="1556512"/>
          </a:xfrm>
          <a:custGeom>
            <a:avLst/>
            <a:gdLst>
              <a:gd name="connsiteX0" fmla="*/ 0 w 731520"/>
              <a:gd name="connsiteY0" fmla="*/ 1556512 h 1556512"/>
              <a:gd name="connsiteX1" fmla="*/ 268224 w 731520"/>
              <a:gd name="connsiteY1" fmla="*/ 885952 h 1556512"/>
              <a:gd name="connsiteX2" fmla="*/ 426720 w 731520"/>
              <a:gd name="connsiteY2" fmla="*/ 8128 h 1556512"/>
              <a:gd name="connsiteX3" fmla="*/ 524256 w 731520"/>
              <a:gd name="connsiteY3" fmla="*/ 934720 h 1556512"/>
              <a:gd name="connsiteX4" fmla="*/ 731520 w 731520"/>
              <a:gd name="connsiteY4" fmla="*/ 1532128 h 1556512"/>
              <a:gd name="connsiteX5" fmla="*/ 731520 w 731520"/>
              <a:gd name="connsiteY5" fmla="*/ 1532128 h 1556512"/>
              <a:gd name="connsiteX6" fmla="*/ 731520 w 731520"/>
              <a:gd name="connsiteY6" fmla="*/ 1532128 h 155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520" h="1556512">
                <a:moveTo>
                  <a:pt x="0" y="1556512"/>
                </a:moveTo>
                <a:cubicBezTo>
                  <a:pt x="98552" y="1350264"/>
                  <a:pt x="197104" y="1144016"/>
                  <a:pt x="268224" y="885952"/>
                </a:cubicBezTo>
                <a:cubicBezTo>
                  <a:pt x="339344" y="627888"/>
                  <a:pt x="384048" y="0"/>
                  <a:pt x="426720" y="8128"/>
                </a:cubicBezTo>
                <a:cubicBezTo>
                  <a:pt x="469392" y="16256"/>
                  <a:pt x="473456" y="680720"/>
                  <a:pt x="524256" y="934720"/>
                </a:cubicBezTo>
                <a:cubicBezTo>
                  <a:pt x="575056" y="1188720"/>
                  <a:pt x="731520" y="1532128"/>
                  <a:pt x="731520" y="1532128"/>
                </a:cubicBezTo>
                <a:lnTo>
                  <a:pt x="731520" y="1532128"/>
                </a:lnTo>
                <a:lnTo>
                  <a:pt x="731520" y="1532128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438144" y="4082288"/>
            <a:ext cx="682752" cy="1599184"/>
          </a:xfrm>
          <a:custGeom>
            <a:avLst/>
            <a:gdLst>
              <a:gd name="connsiteX0" fmla="*/ 0 w 682752"/>
              <a:gd name="connsiteY0" fmla="*/ 1550416 h 1599184"/>
              <a:gd name="connsiteX1" fmla="*/ 256032 w 682752"/>
              <a:gd name="connsiteY1" fmla="*/ 684784 h 1599184"/>
              <a:gd name="connsiteX2" fmla="*/ 365760 w 682752"/>
              <a:gd name="connsiteY2" fmla="*/ 50800 h 1599184"/>
              <a:gd name="connsiteX3" fmla="*/ 512064 w 682752"/>
              <a:gd name="connsiteY3" fmla="*/ 989584 h 1599184"/>
              <a:gd name="connsiteX4" fmla="*/ 682752 w 682752"/>
              <a:gd name="connsiteY4" fmla="*/ 1599184 h 1599184"/>
              <a:gd name="connsiteX5" fmla="*/ 682752 w 682752"/>
              <a:gd name="connsiteY5" fmla="*/ 1599184 h 159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752" h="1599184">
                <a:moveTo>
                  <a:pt x="0" y="1550416"/>
                </a:moveTo>
                <a:cubicBezTo>
                  <a:pt x="97536" y="1242568"/>
                  <a:pt x="195072" y="934720"/>
                  <a:pt x="256032" y="684784"/>
                </a:cubicBezTo>
                <a:cubicBezTo>
                  <a:pt x="316992" y="434848"/>
                  <a:pt x="323088" y="0"/>
                  <a:pt x="365760" y="50800"/>
                </a:cubicBezTo>
                <a:cubicBezTo>
                  <a:pt x="408432" y="101600"/>
                  <a:pt x="459232" y="731520"/>
                  <a:pt x="512064" y="989584"/>
                </a:cubicBezTo>
                <a:cubicBezTo>
                  <a:pt x="564896" y="1247648"/>
                  <a:pt x="682752" y="1599184"/>
                  <a:pt x="682752" y="1599184"/>
                </a:cubicBezTo>
                <a:lnTo>
                  <a:pt x="682752" y="1599184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938016" y="4131056"/>
            <a:ext cx="853440" cy="1526032"/>
          </a:xfrm>
          <a:custGeom>
            <a:avLst/>
            <a:gdLst>
              <a:gd name="connsiteX0" fmla="*/ 0 w 853440"/>
              <a:gd name="connsiteY0" fmla="*/ 1513840 h 1526032"/>
              <a:gd name="connsiteX1" fmla="*/ 390144 w 853440"/>
              <a:gd name="connsiteY1" fmla="*/ 709168 h 1526032"/>
              <a:gd name="connsiteX2" fmla="*/ 524256 w 853440"/>
              <a:gd name="connsiteY2" fmla="*/ 14224 h 1526032"/>
              <a:gd name="connsiteX3" fmla="*/ 670560 w 853440"/>
              <a:gd name="connsiteY3" fmla="*/ 794512 h 1526032"/>
              <a:gd name="connsiteX4" fmla="*/ 853440 w 853440"/>
              <a:gd name="connsiteY4" fmla="*/ 1526032 h 1526032"/>
              <a:gd name="connsiteX5" fmla="*/ 853440 w 853440"/>
              <a:gd name="connsiteY5" fmla="*/ 1526032 h 152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440" h="1526032">
                <a:moveTo>
                  <a:pt x="0" y="1513840"/>
                </a:moveTo>
                <a:cubicBezTo>
                  <a:pt x="151384" y="1236472"/>
                  <a:pt x="302768" y="959104"/>
                  <a:pt x="390144" y="709168"/>
                </a:cubicBezTo>
                <a:cubicBezTo>
                  <a:pt x="477520" y="459232"/>
                  <a:pt x="477520" y="0"/>
                  <a:pt x="524256" y="14224"/>
                </a:cubicBezTo>
                <a:cubicBezTo>
                  <a:pt x="570992" y="28448"/>
                  <a:pt x="615696" y="542544"/>
                  <a:pt x="670560" y="794512"/>
                </a:cubicBezTo>
                <a:cubicBezTo>
                  <a:pt x="725424" y="1046480"/>
                  <a:pt x="853440" y="1526032"/>
                  <a:pt x="853440" y="1526032"/>
                </a:cubicBezTo>
                <a:lnTo>
                  <a:pt x="853440" y="1526032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4267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Higgs  VEV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172200" y="4876800"/>
            <a:ext cx="457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90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  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432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Families 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3543300" y="59817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38200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                           </a:t>
            </a:r>
            <a:r>
              <a:rPr lang="en-US" sz="2400" dirty="0">
                <a:solidFill>
                  <a:srgbClr val="FF0000"/>
                </a:solidFill>
              </a:rPr>
              <a:t>Conclusions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This is an exciting time for the particle physics community.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  LHC will directly probe the mechanism which is  responsible for generating the weak interaction scale and masses of the elementary particles.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And,  there is a strong theoretical indication, that LHC will also probe physics that is behind the stability of the above scale.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If the ideas presented in this talk have anything to do with nature, LHC has an exceptional chance of experimentally discovering and studying the nature of quantum gravity.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315200" cy="56117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                                 </a:t>
            </a:r>
            <a:r>
              <a:rPr lang="en-US" sz="2000" dirty="0">
                <a:latin typeface="+mn-lt"/>
              </a:rPr>
              <a:t>STANADARD MODEL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GAUGE  </a:t>
            </a:r>
            <a:r>
              <a:rPr lang="en-US" sz="2000" dirty="0" smtClean="0">
                <a:latin typeface="+mn-lt"/>
              </a:rPr>
              <a:t>FORCES:</a:t>
            </a:r>
            <a:r>
              <a:rPr lang="en-US" sz="2000" baseline="-30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                        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SU(3)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xSU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(2)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xU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-30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-30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 MATTER</a:t>
            </a:r>
            <a:r>
              <a:rPr lang="en-US" sz="2000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 QUARKS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: (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u,d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)   (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c,s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)  (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t,b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),        </a:t>
            </a:r>
            <a:r>
              <a:rPr lang="en-US" sz="2000" dirty="0">
                <a:latin typeface="+mn-lt"/>
              </a:rPr>
              <a:t>LEPTONS:  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(e,</a:t>
            </a:r>
            <a:r>
              <a:rPr lang="el-GR" sz="2000" dirty="0">
                <a:solidFill>
                  <a:srgbClr val="00B0F0"/>
                </a:solidFill>
                <a:latin typeface="+mn-lt"/>
              </a:rPr>
              <a:t>ν</a:t>
            </a:r>
            <a:r>
              <a:rPr lang="en-US" sz="2000" baseline="-30000" dirty="0">
                <a:solidFill>
                  <a:srgbClr val="00B0F0"/>
                </a:solidFill>
                <a:latin typeface="+mn-lt"/>
              </a:rPr>
              <a:t>e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)  (</a:t>
            </a:r>
            <a:r>
              <a:rPr lang="el-GR" sz="2000" dirty="0">
                <a:solidFill>
                  <a:srgbClr val="00B0F0"/>
                </a:solidFill>
                <a:latin typeface="+mn-lt"/>
              </a:rPr>
              <a:t>μ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, </a:t>
            </a:r>
            <a:r>
              <a:rPr lang="el-GR" sz="2000" dirty="0">
                <a:solidFill>
                  <a:srgbClr val="00B0F0"/>
                </a:solidFill>
                <a:latin typeface="+mn-lt"/>
              </a:rPr>
              <a:t>ν</a:t>
            </a:r>
            <a:r>
              <a:rPr lang="el-GR" sz="2000" baseline="-30000" dirty="0">
                <a:solidFill>
                  <a:srgbClr val="00B0F0"/>
                </a:solidFill>
                <a:latin typeface="+mn-lt"/>
              </a:rPr>
              <a:t>μ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) (</a:t>
            </a:r>
            <a:r>
              <a:rPr lang="el-GR" sz="2000" dirty="0">
                <a:solidFill>
                  <a:srgbClr val="00B0F0"/>
                </a:solidFill>
                <a:latin typeface="+mn-lt"/>
              </a:rPr>
              <a:t>τ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, </a:t>
            </a:r>
            <a:r>
              <a:rPr lang="el-GR" sz="2000" dirty="0">
                <a:solidFill>
                  <a:srgbClr val="00B0F0"/>
                </a:solidFill>
                <a:latin typeface="+mn-lt"/>
              </a:rPr>
              <a:t>ν</a:t>
            </a:r>
            <a:r>
              <a:rPr lang="el-GR" sz="2000" baseline="-30000" dirty="0">
                <a:solidFill>
                  <a:srgbClr val="00B0F0"/>
                </a:solidFill>
                <a:latin typeface="+mn-lt"/>
              </a:rPr>
              <a:t>τ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HIGGS</a:t>
            </a:r>
            <a:r>
              <a:rPr lang="en-US" sz="2000" dirty="0">
                <a:latin typeface="+mn-lt"/>
              </a:rPr>
              <a:t>:   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 The  weak scale is set by the vacuum expectation value of the  Higgs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field, which is related to the mass of the Higgs boson, 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m</a:t>
            </a:r>
            <a:r>
              <a:rPr lang="en-US" sz="3200" baseline="-30000" dirty="0" err="1">
                <a:solidFill>
                  <a:srgbClr val="FF0000"/>
                </a:solidFill>
                <a:latin typeface="+mn-lt"/>
              </a:rPr>
              <a:t>H</a:t>
            </a:r>
            <a:r>
              <a:rPr lang="en-US" sz="3200" baseline="-30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.</a:t>
            </a:r>
            <a:endParaRPr lang="en-US" sz="2000" baseline="-30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   This mass  is UV-unstable!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2908300" y="1371600"/>
            <a:ext cx="749300" cy="2555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0" y="1676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1600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2133600"/>
            <a:ext cx="11430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000" y="2133600"/>
            <a:ext cx="13716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410200" y="2362200"/>
            <a:ext cx="1066800" cy="914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4876800" y="2209800"/>
            <a:ext cx="1143000" cy="9906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21"/>
          <p:cNvSpPr txBox="1">
            <a:spLocks noChangeArrowheads="1"/>
          </p:cNvSpPr>
          <p:nvPr/>
        </p:nvSpPr>
        <p:spPr bwMode="auto">
          <a:xfrm>
            <a:off x="381000" y="1905000"/>
            <a:ext cx="41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9225" name="TextBox 22"/>
          <p:cNvSpPr txBox="1">
            <a:spLocks noChangeArrowheads="1"/>
          </p:cNvSpPr>
          <p:nvPr/>
        </p:nvSpPr>
        <p:spPr bwMode="auto">
          <a:xfrm>
            <a:off x="3429000" y="1981200"/>
            <a:ext cx="33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5000" y="1295400"/>
            <a:ext cx="336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800" y="2667000"/>
            <a:ext cx="336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</a:t>
            </a:r>
          </a:p>
        </p:txBody>
      </p:sp>
      <p:sp>
        <p:nvSpPr>
          <p:cNvPr id="9228" name="TextBox 25"/>
          <p:cNvSpPr txBox="1">
            <a:spLocks noChangeArrowheads="1"/>
          </p:cNvSpPr>
          <p:nvPr/>
        </p:nvSpPr>
        <p:spPr bwMode="auto">
          <a:xfrm>
            <a:off x="4495800" y="3276600"/>
            <a:ext cx="48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9229" name="TextBox 26"/>
          <p:cNvSpPr txBox="1">
            <a:spLocks noChangeArrowheads="1"/>
          </p:cNvSpPr>
          <p:nvPr/>
        </p:nvSpPr>
        <p:spPr bwMode="auto">
          <a:xfrm>
            <a:off x="6477000" y="3352800"/>
            <a:ext cx="328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9230" name="TextBox 27"/>
          <p:cNvSpPr txBox="1">
            <a:spLocks noChangeArrowheads="1"/>
          </p:cNvSpPr>
          <p:nvPr/>
        </p:nvSpPr>
        <p:spPr bwMode="auto">
          <a:xfrm>
            <a:off x="5486400" y="1143000"/>
            <a:ext cx="48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9231" name="TextBox 28"/>
          <p:cNvSpPr txBox="1">
            <a:spLocks noChangeArrowheads="1"/>
          </p:cNvSpPr>
          <p:nvPr/>
        </p:nvSpPr>
        <p:spPr bwMode="auto">
          <a:xfrm>
            <a:off x="4114800" y="19050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+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9334501" y="1943100"/>
            <a:ext cx="76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TextBox 35"/>
          <p:cNvSpPr txBox="1">
            <a:spLocks noChangeArrowheads="1"/>
          </p:cNvSpPr>
          <p:nvPr/>
        </p:nvSpPr>
        <p:spPr bwMode="auto">
          <a:xfrm>
            <a:off x="1905000" y="457200"/>
            <a:ext cx="486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UV-instability of the Higgs mass </a:t>
            </a:r>
          </a:p>
        </p:txBody>
      </p:sp>
      <p:sp>
        <p:nvSpPr>
          <p:cNvPr id="9234" name="TextBox 36"/>
          <p:cNvSpPr txBox="1">
            <a:spLocks noChangeArrowheads="1"/>
          </p:cNvSpPr>
          <p:nvPr/>
        </p:nvSpPr>
        <p:spPr bwMode="auto">
          <a:xfrm>
            <a:off x="2895600" y="4800600"/>
            <a:ext cx="2846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>
                <a:latin typeface="Calibri" pitchFamily="34" charset="0"/>
              </a:rPr>
              <a:t>δ</a:t>
            </a:r>
            <a:r>
              <a:rPr lang="en-US" sz="3600">
                <a:latin typeface="Calibri" pitchFamily="34" charset="0"/>
              </a:rPr>
              <a:t>m</a:t>
            </a:r>
            <a:r>
              <a:rPr lang="en-US" sz="3600" baseline="42000">
                <a:latin typeface="Calibri" pitchFamily="34" charset="0"/>
              </a:rPr>
              <a:t>2</a:t>
            </a:r>
            <a:r>
              <a:rPr lang="en-US" sz="3600" baseline="-30000">
                <a:latin typeface="Calibri" pitchFamily="34" charset="0"/>
              </a:rPr>
              <a:t>H</a:t>
            </a:r>
            <a:r>
              <a:rPr lang="en-US" sz="3600">
                <a:latin typeface="Calibri" pitchFamily="34" charset="0"/>
              </a:rPr>
              <a:t>    ≈  </a:t>
            </a:r>
            <a:r>
              <a:rPr lang="el-GR" sz="3600">
                <a:latin typeface="Calibri" pitchFamily="34" charset="0"/>
              </a:rPr>
              <a:t>Λ</a:t>
            </a:r>
            <a:r>
              <a:rPr lang="en-US" sz="3600" baseline="42000">
                <a:latin typeface="Calibri" pitchFamily="34" charset="0"/>
              </a:rPr>
              <a:t>2 </a:t>
            </a:r>
            <a:r>
              <a:rPr lang="en-US" sz="3600">
                <a:latin typeface="Calibri" pitchFamily="34" charset="0"/>
              </a:rPr>
              <a:t>  !</a:t>
            </a:r>
            <a:endParaRPr lang="en-US" sz="3600" baseline="42000">
              <a:latin typeface="Calibri" pitchFamily="34" charset="0"/>
            </a:endParaRPr>
          </a:p>
        </p:txBody>
      </p:sp>
      <p:sp>
        <p:nvSpPr>
          <p:cNvPr id="9235" name="TextBox 37"/>
          <p:cNvSpPr txBox="1">
            <a:spLocks noChangeArrowheads="1"/>
          </p:cNvSpPr>
          <p:nvPr/>
        </p:nvSpPr>
        <p:spPr bwMode="auto">
          <a:xfrm>
            <a:off x="6934200" y="1905000"/>
            <a:ext cx="260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0" y="6096000"/>
            <a:ext cx="6750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The natural cutoff is the gravity scale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Λ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=  M</a:t>
            </a:r>
            <a:r>
              <a:rPr lang="en-US" sz="2800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487168" y="2697448"/>
            <a:ext cx="3608832" cy="3398552"/>
            <a:chOff x="1752600" y="1295400"/>
            <a:chExt cx="4876800" cy="4592638"/>
          </a:xfrm>
        </p:grpSpPr>
        <p:pic>
          <p:nvPicPr>
            <p:cNvPr id="2" name="Picture 4" descr="C:\Documents and Settings\Georgi Dvali\Local Settings\Temporary Internet Files\Content.IE5\RFRVVCPH\MPj04285410000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3200400" y="1295400"/>
              <a:ext cx="1749425" cy="116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4" descr="C:\Documents and Settings\Georgi Dvali\Local Settings\Temporary Internet Files\Content.IE5\RFRVVCPH\MPj04285410000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6600" y="4724400"/>
              <a:ext cx="1749425" cy="116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1752600" y="1295400"/>
              <a:ext cx="4876800" cy="4572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>
            <a:stCxn id="4" idx="2"/>
          </p:cNvCxnSpPr>
          <p:nvPr/>
        </p:nvCxnSpPr>
        <p:spPr>
          <a:xfrm rot="10800000" flipV="1">
            <a:off x="381000" y="4389088"/>
            <a:ext cx="2106168" cy="3051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123432" y="4389087"/>
            <a:ext cx="2106168" cy="3051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524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Without gravity the problem could have been less severe, but with gravity there is no way out: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The particles running in the loop cannot have arbitrarily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high energies without becoming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big black holes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! 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810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3810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685800" y="381000"/>
            <a:ext cx="825450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Thus, unless  some measures are taken,  any correction</a:t>
            </a:r>
          </a:p>
          <a:p>
            <a:r>
              <a:rPr lang="en-US" sz="2800" dirty="0" smtClean="0">
                <a:latin typeface="Calibri" pitchFamily="34" charset="0"/>
              </a:rPr>
              <a:t>to the Higgs mass  would be cutoff  at the Planck scale, </a:t>
            </a:r>
          </a:p>
          <a:p>
            <a:r>
              <a:rPr lang="en-US" sz="2800" dirty="0" smtClean="0">
                <a:latin typeface="Calibri" pitchFamily="34" charset="0"/>
              </a:rPr>
              <a:t>     and it’s a mystery what keeps it lighter. </a:t>
            </a:r>
          </a:p>
          <a:p>
            <a:r>
              <a:rPr lang="en-US" sz="2800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THUS,  THERE  MUST BE SOME NEW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PHYSICS, NOT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FAR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ABOVE THE WEAK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 SCALE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WHICH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STABILIZES 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HIGGS MASS, 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          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                AND 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LHC  SHOULD PROBE IT. </a:t>
            </a:r>
          </a:p>
          <a:p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 </a:t>
            </a:r>
          </a:p>
          <a:p>
            <a:r>
              <a:rPr lang="en-US" sz="3200" dirty="0" smtClean="0">
                <a:latin typeface="Calibri" pitchFamily="34" charset="0"/>
              </a:rPr>
              <a:t>              </a:t>
            </a:r>
            <a:r>
              <a:rPr lang="en-US" sz="3200" dirty="0">
                <a:latin typeface="Calibri" pitchFamily="34" charset="0"/>
              </a:rPr>
              <a:t>WHAT IS THIS NEW PHYSICS?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5031</TotalTime>
  <Words>2781</Words>
  <Application>Microsoft Office PowerPoint</Application>
  <PresentationFormat>On-screen Show (4:3)</PresentationFormat>
  <Paragraphs>606</Paragraphs>
  <Slides>57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gia dvali</dc:creator>
  <cp:lastModifiedBy> gia dvali</cp:lastModifiedBy>
  <cp:revision>323</cp:revision>
  <dcterms:created xsi:type="dcterms:W3CDTF">2008-01-25T20:47:44Z</dcterms:created>
  <dcterms:modified xsi:type="dcterms:W3CDTF">2010-01-11T21:44:42Z</dcterms:modified>
</cp:coreProperties>
</file>