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embeddings/oleObject1.bin" ContentType="application/vnd.openxmlformats-officedocument.oleObject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Default Extension="doc" ContentType="application/msword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82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05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9.xml" ContentType="application/vnd.openxmlformats-officedocument.presentationml.notesSlide+xml"/>
  <Override PartName="/ppt/slides/slide83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4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slides/slide99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107.xml" ContentType="application/vnd.openxmlformats-officedocument.presentationml.slide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09"/>
  </p:notesMasterIdLst>
  <p:handoutMasterIdLst>
    <p:handoutMasterId r:id="rId110"/>
  </p:handoutMasterIdLst>
  <p:sldIdLst>
    <p:sldId id="1257" r:id="rId2"/>
    <p:sldId id="1220" r:id="rId3"/>
    <p:sldId id="1223" r:id="rId4"/>
    <p:sldId id="887" r:id="rId5"/>
    <p:sldId id="1221" r:id="rId6"/>
    <p:sldId id="1316" r:id="rId7"/>
    <p:sldId id="1128" r:id="rId8"/>
    <p:sldId id="969" r:id="rId9"/>
    <p:sldId id="1157" r:id="rId10"/>
    <p:sldId id="1224" r:id="rId11"/>
    <p:sldId id="1225" r:id="rId12"/>
    <p:sldId id="1267" r:id="rId13"/>
    <p:sldId id="1265" r:id="rId14"/>
    <p:sldId id="1268" r:id="rId15"/>
    <p:sldId id="1280" r:id="rId16"/>
    <p:sldId id="1317" r:id="rId17"/>
    <p:sldId id="1226" r:id="rId18"/>
    <p:sldId id="1153" r:id="rId19"/>
    <p:sldId id="1227" r:id="rId20"/>
    <p:sldId id="1277" r:id="rId21"/>
    <p:sldId id="964" r:id="rId22"/>
    <p:sldId id="1126" r:id="rId23"/>
    <p:sldId id="1130" r:id="rId24"/>
    <p:sldId id="1229" r:id="rId25"/>
    <p:sldId id="1234" r:id="rId26"/>
    <p:sldId id="1158" r:id="rId27"/>
    <p:sldId id="776" r:id="rId28"/>
    <p:sldId id="791" r:id="rId29"/>
    <p:sldId id="1285" r:id="rId30"/>
    <p:sldId id="1283" r:id="rId31"/>
    <p:sldId id="1284" r:id="rId32"/>
    <p:sldId id="1228" r:id="rId33"/>
    <p:sldId id="1286" r:id="rId34"/>
    <p:sldId id="1282" r:id="rId35"/>
    <p:sldId id="1235" r:id="rId36"/>
    <p:sldId id="1287" r:id="rId37"/>
    <p:sldId id="1122" r:id="rId38"/>
    <p:sldId id="1164" r:id="rId39"/>
    <p:sldId id="1319" r:id="rId40"/>
    <p:sldId id="1320" r:id="rId41"/>
    <p:sldId id="1166" r:id="rId42"/>
    <p:sldId id="1167" r:id="rId43"/>
    <p:sldId id="891" r:id="rId44"/>
    <p:sldId id="1029" r:id="rId45"/>
    <p:sldId id="1261" r:id="rId46"/>
    <p:sldId id="1127" r:id="rId47"/>
    <p:sldId id="1237" r:id="rId48"/>
    <p:sldId id="979" r:id="rId49"/>
    <p:sldId id="1123" r:id="rId50"/>
    <p:sldId id="893" r:id="rId51"/>
    <p:sldId id="1089" r:id="rId52"/>
    <p:sldId id="1171" r:id="rId53"/>
    <p:sldId id="1314" r:id="rId54"/>
    <p:sldId id="1301" r:id="rId55"/>
    <p:sldId id="1172" r:id="rId56"/>
    <p:sldId id="1098" r:id="rId57"/>
    <p:sldId id="1175" r:id="rId58"/>
    <p:sldId id="1046" r:id="rId59"/>
    <p:sldId id="1177" r:id="rId60"/>
    <p:sldId id="1184" r:id="rId61"/>
    <p:sldId id="1239" r:id="rId62"/>
    <p:sldId id="1168" r:id="rId63"/>
    <p:sldId id="841" r:id="rId64"/>
    <p:sldId id="1063" r:id="rId65"/>
    <p:sldId id="1311" r:id="rId66"/>
    <p:sldId id="1233" r:id="rId67"/>
    <p:sldId id="843" r:id="rId68"/>
    <p:sldId id="1024" r:id="rId69"/>
    <p:sldId id="1288" r:id="rId70"/>
    <p:sldId id="1292" r:id="rId71"/>
    <p:sldId id="1312" r:id="rId72"/>
    <p:sldId id="1307" r:id="rId73"/>
    <p:sldId id="1176" r:id="rId74"/>
    <p:sldId id="1103" r:id="rId75"/>
    <p:sldId id="1318" r:id="rId76"/>
    <p:sldId id="1321" r:id="rId77"/>
    <p:sldId id="1322" r:id="rId78"/>
    <p:sldId id="1323" r:id="rId79"/>
    <p:sldId id="1324" r:id="rId80"/>
    <p:sldId id="1326" r:id="rId81"/>
    <p:sldId id="1117" r:id="rId82"/>
    <p:sldId id="1240" r:id="rId83"/>
    <p:sldId id="1241" r:id="rId84"/>
    <p:sldId id="1244" r:id="rId85"/>
    <p:sldId id="1245" r:id="rId86"/>
    <p:sldId id="1242" r:id="rId87"/>
    <p:sldId id="1247" r:id="rId88"/>
    <p:sldId id="1179" r:id="rId89"/>
    <p:sldId id="1248" r:id="rId90"/>
    <p:sldId id="1250" r:id="rId91"/>
    <p:sldId id="1180" r:id="rId92"/>
    <p:sldId id="1269" r:id="rId93"/>
    <p:sldId id="1271" r:id="rId94"/>
    <p:sldId id="1273" r:id="rId95"/>
    <p:sldId id="1272" r:id="rId96"/>
    <p:sldId id="1104" r:id="rId97"/>
    <p:sldId id="865" r:id="rId98"/>
    <p:sldId id="1293" r:id="rId99"/>
    <p:sldId id="1294" r:id="rId100"/>
    <p:sldId id="1025" r:id="rId101"/>
    <p:sldId id="1150" r:id="rId102"/>
    <p:sldId id="1295" r:id="rId103"/>
    <p:sldId id="1315" r:id="rId104"/>
    <p:sldId id="1297" r:id="rId105"/>
    <p:sldId id="1149" r:id="rId106"/>
    <p:sldId id="1254" r:id="rId107"/>
    <p:sldId id="1313" r:id="rId108"/>
  </p:sldIdLst>
  <p:sldSz cx="10058400" cy="77724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1pPr>
    <a:lvl2pPr marL="509115" algn="l" rtl="0" eaLnBrk="0" fontAlgn="base" hangingPunct="0">
      <a:spcBef>
        <a:spcPct val="0"/>
      </a:spcBef>
      <a:spcAft>
        <a:spcPct val="0"/>
      </a:spcAft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2pPr>
    <a:lvl3pPr marL="1018228" algn="l" rtl="0" eaLnBrk="0" fontAlgn="base" hangingPunct="0">
      <a:spcBef>
        <a:spcPct val="0"/>
      </a:spcBef>
      <a:spcAft>
        <a:spcPct val="0"/>
      </a:spcAft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3pPr>
    <a:lvl4pPr marL="1527344" algn="l" rtl="0" eaLnBrk="0" fontAlgn="base" hangingPunct="0">
      <a:spcBef>
        <a:spcPct val="0"/>
      </a:spcBef>
      <a:spcAft>
        <a:spcPct val="0"/>
      </a:spcAft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4pPr>
    <a:lvl5pPr marL="2036458" algn="l" rtl="0" eaLnBrk="0" fontAlgn="base" hangingPunct="0">
      <a:spcBef>
        <a:spcPct val="0"/>
      </a:spcBef>
      <a:spcAft>
        <a:spcPct val="0"/>
      </a:spcAft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5pPr>
    <a:lvl6pPr marL="2545574" algn="l" defTabSz="509115" rtl="0" eaLnBrk="1" latinLnBrk="0" hangingPunct="1"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6pPr>
    <a:lvl7pPr marL="3054686" algn="l" defTabSz="509115" rtl="0" eaLnBrk="1" latinLnBrk="0" hangingPunct="1"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7pPr>
    <a:lvl8pPr marL="3563802" algn="l" defTabSz="509115" rtl="0" eaLnBrk="1" latinLnBrk="0" hangingPunct="1"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8pPr>
    <a:lvl9pPr marL="4072914" algn="l" defTabSz="509115" rtl="0" eaLnBrk="1" latinLnBrk="0" hangingPunct="1">
      <a:defRPr kumimoji="1" sz="2700" i="1" kern="1200">
        <a:solidFill>
          <a:schemeClr val="tx1"/>
        </a:solidFill>
        <a:latin typeface="Times New Roman" pitchFamily="-10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chemeClr val="tx1"/>
    </p:penClr>
  </p:showPr>
  <p:clrMru>
    <a:srgbClr val="33CC33"/>
    <a:srgbClr val="00FFFF"/>
    <a:srgbClr val="CC0000"/>
    <a:srgbClr val="003399"/>
    <a:srgbClr val="FF8000"/>
    <a:srgbClr val="FF0000"/>
    <a:srgbClr val="FFFF00"/>
    <a:srgbClr val="FF66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 showComments="0">
  <p:normalViewPr>
    <p:restoredLeft sz="13859" autoAdjust="0"/>
    <p:restoredTop sz="91896" autoAdjust="0"/>
  </p:normalViewPr>
  <p:slideViewPr>
    <p:cSldViewPr>
      <p:cViewPr varScale="1">
        <p:scale>
          <a:sx n="93" d="100"/>
          <a:sy n="93" d="100"/>
        </p:scale>
        <p:origin x="-1144" y="-120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720"/>
    </p:cViewPr>
  </p:sorterViewPr>
  <p:notesViewPr>
    <p:cSldViewPr>
      <p:cViewPr varScale="1">
        <p:scale>
          <a:sx n="80" d="100"/>
          <a:sy n="80" d="100"/>
        </p:scale>
        <p:origin x="-1632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handoutMaster" Target="handoutMasters/handout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interSettings" Target="printerSettings/printerSettings1.bin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i="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7270BFBD-476E-774D-B07A-42A602A1A684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i="0"/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18BA77FE-05D4-8F4A-82B9-C0037900A2B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 i="0"/>
            </a:lvl1pPr>
          </a:lstStyle>
          <a:p>
            <a:endParaRPr lang="en-US"/>
          </a:p>
        </p:txBody>
      </p:sp>
      <p:sp>
        <p:nvSpPr>
          <p:cNvPr id="17411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209675" y="685800"/>
            <a:ext cx="44386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6FBA7590-CD08-0A4D-8F01-25BF05133F06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i="0"/>
            </a:lvl1pPr>
          </a:lstStyle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03FCE8A9-687B-604B-AFC2-918C814EEE4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50911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1018228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527344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2036458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54557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4686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3802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291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4A3FA4B-F087-CE4E-ABFC-2510478CA207}" type="datetime1">
              <a:rPr lang="en-US"/>
              <a:pPr/>
              <a:t>11/16/11</a:t>
            </a:fld>
            <a:endParaRPr lang="en-US" dirty="0"/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D14836-C232-FF40-A819-8E1D3ED159D7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946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CC68C43-AAF8-D445-90E1-A004F38E88F1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737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9C20A-AD64-124C-93F1-9AAC2520F5F3}" type="slidenum">
              <a:rPr lang="en-US"/>
              <a:pPr/>
              <a:t>25</a:t>
            </a:fld>
            <a:endParaRPr lang="en-US"/>
          </a:p>
        </p:txBody>
      </p:sp>
      <p:sp>
        <p:nvSpPr>
          <p:cNvPr id="7373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3843BEF-179E-2146-A507-BA5CC7682542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993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EF6096-0F61-3B44-AC64-A43A0EF4F504}" type="slidenum">
              <a:rPr lang="en-US"/>
              <a:pPr/>
              <a:t>27</a:t>
            </a:fld>
            <a:endParaRPr lang="en-US"/>
          </a:p>
        </p:txBody>
      </p:sp>
      <p:sp>
        <p:nvSpPr>
          <p:cNvPr id="9933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D318857-186C-B048-994B-32A48AC0B5D7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1331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6D66D4-B37D-4245-8283-E08EFB2F4552}" type="slidenum">
              <a:rPr lang="en-US"/>
              <a:pPr/>
              <a:t>28</a:t>
            </a:fld>
            <a:endParaRPr lang="en-US"/>
          </a:p>
        </p:txBody>
      </p:sp>
      <p:sp>
        <p:nvSpPr>
          <p:cNvPr id="13312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1331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19 countries, truly international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AE71951-61C8-A44B-9D8B-D8E6B1EAC600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1075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1777D2-A125-6A48-A4FF-DCFE19BB2AE0}" type="slidenum">
              <a:rPr lang="en-US"/>
              <a:pPr/>
              <a:t>29</a:t>
            </a:fld>
            <a:endParaRPr lang="en-US"/>
          </a:p>
        </p:txBody>
      </p:sp>
      <p:sp>
        <p:nvSpPr>
          <p:cNvPr id="10752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0752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9A333927-A90B-1345-94B4-530B593746C2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10957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150300-B305-E342-BAEE-685CF4C5B8AA}" type="slidenum">
              <a:rPr lang="en-US"/>
              <a:pPr/>
              <a:t>30</a:t>
            </a:fld>
            <a:endParaRPr lang="en-US"/>
          </a:p>
        </p:txBody>
      </p:sp>
      <p:sp>
        <p:nvSpPr>
          <p:cNvPr id="10957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4913" y="682625"/>
            <a:ext cx="4419600" cy="3414713"/>
          </a:xfrm>
          <a:solidFill>
            <a:srgbClr val="FFFFFF"/>
          </a:solidFill>
          <a:ln/>
        </p:spPr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2175" y="4322763"/>
            <a:ext cx="5046663" cy="41735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5CB662F-345E-7A41-B38F-F116F7D69E4F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1269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97F939-E204-F443-BF68-CDE7E4058772}" type="slidenum">
              <a:rPr lang="en-US"/>
              <a:pPr/>
              <a:t>31</a:t>
            </a:fld>
            <a:endParaRPr lang="en-US"/>
          </a:p>
        </p:txBody>
      </p:sp>
      <p:sp>
        <p:nvSpPr>
          <p:cNvPr id="12698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02833D3-3844-354A-8BC8-677911E2343D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286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34A9D-EA00-D346-85D1-A223999F3A92}" type="slidenum">
              <a:rPr lang="en-US"/>
              <a:pPr/>
              <a:t>42</a:t>
            </a:fld>
            <a:endParaRPr lang="en-US"/>
          </a:p>
        </p:txBody>
      </p:sp>
      <p:sp>
        <p:nvSpPr>
          <p:cNvPr id="2867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702E120-7C09-E34F-BD96-0F829C99B9CC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307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01009-5B04-EE43-83C3-B4C4D6876359}" type="slidenum">
              <a:rPr lang="en-US"/>
              <a:pPr/>
              <a:t>43</a:t>
            </a:fld>
            <a:endParaRPr lang="en-US"/>
          </a:p>
        </p:txBody>
      </p:sp>
      <p:sp>
        <p:nvSpPr>
          <p:cNvPr id="3072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EAF7332-0A0E-F343-B1F1-6CB7F0596A40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245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73EA83-D182-164E-AE7B-FC4611697CDA}" type="slidenum">
              <a:rPr lang="en-US"/>
              <a:pPr/>
              <a:t>44</a:t>
            </a:fld>
            <a:endParaRPr lang="en-US"/>
          </a:p>
        </p:txBody>
      </p:sp>
      <p:sp>
        <p:nvSpPr>
          <p:cNvPr id="2458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Large Scale Structure Simulations with Magnetic Fields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2717C4D-98F6-8D4E-853E-E03D8B7063F7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6144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844891-557D-7D4E-873C-C17288E58A38}" type="slidenum">
              <a:rPr lang="en-US"/>
              <a:pPr/>
              <a:t>4</a:t>
            </a:fld>
            <a:endParaRPr lang="en-US"/>
          </a:p>
        </p:txBody>
      </p:sp>
      <p:sp>
        <p:nvSpPr>
          <p:cNvPr id="6144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kumimoji="1" lang="en-US" sz="1300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LHC = 8.36 </a:t>
            </a:r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Tesla = 8.4 10^4 G</a:t>
            </a:r>
          </a:p>
          <a:p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G = 10^-4 T</a:t>
            </a: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31AD6AD-3179-8C4F-AF03-16051733BFDE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8397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47D17-F9D2-B346-82FA-11F99F67E151}" type="slidenum">
              <a:rPr lang="en-US"/>
              <a:pPr/>
              <a:t>48</a:t>
            </a:fld>
            <a:endParaRPr lang="en-US"/>
          </a:p>
        </p:txBody>
      </p:sp>
      <p:sp>
        <p:nvSpPr>
          <p:cNvPr id="8397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F7EA7D1-157E-7E4D-9161-3CE1DAD8CCA1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8704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839211-7519-9945-86FF-5856A473B697}" type="slidenum">
              <a:rPr lang="en-US"/>
              <a:pPr/>
              <a:t>50</a:t>
            </a:fld>
            <a:endParaRPr lang="en-US"/>
          </a:p>
        </p:txBody>
      </p:sp>
      <p:sp>
        <p:nvSpPr>
          <p:cNvPr id="8704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0" lang="en-GB" b="1" i="0"/>
              <a:t>12 out of 15 </a:t>
            </a:r>
            <a:r>
              <a:rPr kumimoji="0" lang="en-GB" sz="1200" i="0"/>
              <a:t>events (3.2 expected)</a:t>
            </a:r>
          </a:p>
          <a:p>
            <a:r>
              <a:rPr kumimoji="0" lang="en-GB" sz="1200" i="0"/>
              <a:t>prescription</a:t>
            </a:r>
          </a:p>
          <a:p>
            <a:r>
              <a:rPr kumimoji="0" lang="en-GB" sz="1200" i="0"/>
              <a:t>8 out of 13 (2.8 expected)</a:t>
            </a:r>
          </a:p>
          <a:p>
            <a:r>
              <a:rPr kumimoji="0" lang="en-GB" sz="1200" i="0"/>
              <a:t>passed 99% isotropy rejection – 3 sigma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0" lang="en-GB" b="1" i="0"/>
              <a:t>12 out of 15 </a:t>
            </a:r>
            <a:r>
              <a:rPr kumimoji="0" lang="en-GB" sz="1200" i="0"/>
              <a:t>events (3.2 expected)</a:t>
            </a:r>
          </a:p>
          <a:p>
            <a:r>
              <a:rPr kumimoji="0" lang="en-GB" sz="1200" i="0"/>
              <a:t>prescription</a:t>
            </a:r>
          </a:p>
          <a:p>
            <a:r>
              <a:rPr kumimoji="0" lang="en-GB" sz="1200" i="0"/>
              <a:t>8 out of 13 (2.8 expected)</a:t>
            </a:r>
          </a:p>
          <a:p>
            <a:r>
              <a:rPr kumimoji="0" lang="en-GB" sz="1200" i="0"/>
              <a:t>passed 99% isotropy rejection – 3 sigma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Cross-correlation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B35DABF-44A3-8C49-AA01-2CFF3FE687B3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2048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D1EE30-566A-1241-8501-59A0AA8F5B9D}" type="slidenum">
              <a:rPr lang="en-US"/>
              <a:pPr/>
              <a:t>58</a:t>
            </a:fld>
            <a:endParaRPr lang="en-US"/>
          </a:p>
        </p:txBody>
      </p:sp>
      <p:sp>
        <p:nvSpPr>
          <p:cNvPr id="20480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04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3.8 Mpc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02833D3-3844-354A-8BC8-677911E2343D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286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34A9D-EA00-D346-85D1-A223999F3A92}" type="slidenum">
              <a:rPr lang="en-US"/>
              <a:pPr/>
              <a:t>62</a:t>
            </a:fld>
            <a:endParaRPr lang="en-US"/>
          </a:p>
        </p:txBody>
      </p:sp>
      <p:sp>
        <p:nvSpPr>
          <p:cNvPr id="2867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36F813A-CD2C-6048-A7A6-F2EC8A59D485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16077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BF86C6-217C-4445-8EF9-525583333980}" type="slidenum">
              <a:rPr lang="en-US"/>
              <a:pPr/>
              <a:t>63</a:t>
            </a:fld>
            <a:endParaRPr lang="en-US"/>
          </a:p>
        </p:txBody>
      </p:sp>
      <p:sp>
        <p:nvSpPr>
          <p:cNvPr id="16077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60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D3DD466-C723-CC4A-B78D-83F03AF67CFF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1628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6D9F4-F5B6-7D48-9209-F0C12F3AAAEE}" type="slidenum">
              <a:rPr lang="en-US"/>
              <a:pPr/>
              <a:t>64</a:t>
            </a:fld>
            <a:endParaRPr lang="en-US"/>
          </a:p>
        </p:txBody>
      </p:sp>
      <p:sp>
        <p:nvSpPr>
          <p:cNvPr id="16282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62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radio, X-ray, Gamma-ray,  ...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D3DD466-C723-CC4A-B78D-83F03AF67CFF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1628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6D9F4-F5B6-7D48-9209-F0C12F3AAAEE}" type="slidenum">
              <a:rPr lang="en-US"/>
              <a:pPr/>
              <a:t>65</a:t>
            </a:fld>
            <a:endParaRPr lang="en-US"/>
          </a:p>
        </p:txBody>
      </p:sp>
      <p:sp>
        <p:nvSpPr>
          <p:cNvPr id="16282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62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397E4D1-7591-B047-AB41-CFEAB6FFE013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16486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7488F-F85C-D142-810C-400670469BC3}" type="slidenum">
              <a:rPr lang="en-US"/>
              <a:pPr/>
              <a:t>67</a:t>
            </a:fld>
            <a:endParaRPr lang="en-US"/>
          </a:p>
        </p:txBody>
      </p:sp>
      <p:sp>
        <p:nvSpPr>
          <p:cNvPr id="16486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64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DFB36EA-A1A8-6749-A357-5EA2E97B0D19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1720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D00AE-5A77-2C44-BADC-D156BBE6914B}" type="slidenum">
              <a:rPr lang="en-US"/>
              <a:pPr/>
              <a:t>68</a:t>
            </a:fld>
            <a:endParaRPr lang="en-US"/>
          </a:p>
        </p:txBody>
      </p:sp>
      <p:sp>
        <p:nvSpPr>
          <p:cNvPr id="17203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72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DFB36EA-A1A8-6749-A357-5EA2E97B0D19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1720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D00AE-5A77-2C44-BADC-D156BBE6914B}" type="slidenum">
              <a:rPr lang="en-US"/>
              <a:pPr/>
              <a:t>69</a:t>
            </a:fld>
            <a:endParaRPr lang="en-US"/>
          </a:p>
        </p:txBody>
      </p:sp>
      <p:sp>
        <p:nvSpPr>
          <p:cNvPr id="17203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72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DFB36EA-A1A8-6749-A357-5EA2E97B0D19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1720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1D00AE-5A77-2C44-BADC-D156BBE6914B}" type="slidenum">
              <a:rPr lang="en-US"/>
              <a:pPr/>
              <a:t>70</a:t>
            </a:fld>
            <a:endParaRPr lang="en-US"/>
          </a:p>
        </p:txBody>
      </p:sp>
      <p:sp>
        <p:nvSpPr>
          <p:cNvPr id="17203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72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low statistics – cannot do fiducial</a:t>
            </a:r>
            <a:r>
              <a:rPr lang="en-GB" baseline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cuts as in auger</a:t>
            </a:r>
            <a:endParaRPr lang="en-GB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AE96B3-8E90-CE4C-9521-3CB89CF9BDB2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CC68C43-AAF8-D445-90E1-A004F38E88F1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737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9C20A-AD64-124C-93F1-9AAC2520F5F3}" type="slidenum">
              <a:rPr lang="en-US"/>
              <a:pPr/>
              <a:t>82</a:t>
            </a:fld>
            <a:endParaRPr lang="en-US"/>
          </a:p>
        </p:txBody>
      </p:sp>
      <p:sp>
        <p:nvSpPr>
          <p:cNvPr id="7373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EAF7332-0A0E-F343-B1F1-6CB7F0596A40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245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73EA83-D182-164E-AE7B-FC4611697CDA}" type="slidenum">
              <a:rPr lang="en-US"/>
              <a:pPr/>
              <a:t>6</a:t>
            </a:fld>
            <a:endParaRPr lang="en-US"/>
          </a:p>
        </p:txBody>
      </p:sp>
      <p:sp>
        <p:nvSpPr>
          <p:cNvPr id="2458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B881-0BE3-1A43-80BF-7497FAA87032}" type="slidenum">
              <a:rPr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B881-0BE3-1A43-80BF-7497FAA87032}" type="slidenum">
              <a:rPr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B881-0BE3-1A43-80BF-7497FAA87032}" type="slidenum">
              <a:rPr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B881-0BE3-1A43-80BF-7497FAA87032}" type="slidenum">
              <a:rPr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CC68C43-AAF8-D445-90E1-A004F38E88F1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737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9C20A-AD64-124C-93F1-9AAC2520F5F3}" type="slidenum">
              <a:rPr lang="en-US"/>
              <a:pPr/>
              <a:t>87</a:t>
            </a:fld>
            <a:endParaRPr lang="en-US"/>
          </a:p>
        </p:txBody>
      </p:sp>
      <p:sp>
        <p:nvSpPr>
          <p:cNvPr id="7373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9675" y="685800"/>
            <a:ext cx="44386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1EDD56F-4466-CC4B-94A3-7139DF8F3BD4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21913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015E45-3C6B-AC43-B021-325ACC75DC4D}" type="slidenum">
              <a:rPr lang="en-US"/>
              <a:pPr/>
              <a:t>97</a:t>
            </a:fld>
            <a:endParaRPr lang="en-US"/>
          </a:p>
        </p:txBody>
      </p:sp>
      <p:sp>
        <p:nvSpPr>
          <p:cNvPr id="21914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21914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E72F26B-B3C9-1C41-934D-EB16D69937AA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24166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ABA19-F8C9-0F42-B825-1125F98C7330}" type="slidenum">
              <a:rPr lang="en-US"/>
              <a:pPr/>
              <a:t>100</a:t>
            </a:fld>
            <a:endParaRPr lang="en-US"/>
          </a:p>
        </p:txBody>
      </p:sp>
      <p:sp>
        <p:nvSpPr>
          <p:cNvPr id="24166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24166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18B6995-12DE-1042-8647-A8A3EBB76B88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2437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D359A-2116-024E-B093-223E8EB8CB36}" type="slidenum">
              <a:rPr lang="en-US"/>
              <a:pPr/>
              <a:t>101</a:t>
            </a:fld>
            <a:endParaRPr lang="en-US"/>
          </a:p>
        </p:txBody>
      </p:sp>
      <p:sp>
        <p:nvSpPr>
          <p:cNvPr id="24371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24371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4A3FA4B-F087-CE4E-ABFC-2510478CA207}" type="datetime1">
              <a:rPr lang="en-US"/>
              <a:pPr/>
              <a:t>11/16/11</a:t>
            </a:fld>
            <a:endParaRPr lang="en-US" dirty="0"/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D14836-C232-FF40-A819-8E1D3ED159D7}" type="slidenum">
              <a:rPr lang="en-US"/>
              <a:pPr/>
              <a:t>105</a:t>
            </a:fld>
            <a:endParaRPr lang="en-US" dirty="0"/>
          </a:p>
        </p:txBody>
      </p:sp>
      <p:sp>
        <p:nvSpPr>
          <p:cNvPr id="1946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Easier for Iron </a:t>
            </a:r>
          </a:p>
          <a:p>
            <a:r>
              <a:rPr kumimoji="1" lang="en-US" sz="1300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LHC = 8.36 </a:t>
            </a:r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Tesla = 8.4 10^4 G, 27 km = 2.7 10^6</a:t>
            </a:r>
            <a:r>
              <a:rPr kumimoji="1" lang="en-US" sz="1300" b="1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 cm</a:t>
            </a:r>
            <a:endParaRPr kumimoji="1" lang="en-US" sz="1300" b="1" kern="1200" smtClean="0">
              <a:solidFill>
                <a:schemeClr val="tx1"/>
              </a:solidFill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  <a:p>
            <a:r>
              <a:rPr kumimoji="1" lang="en-US" sz="1300" b="1" kern="120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G = 10^-4 T</a:t>
            </a: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4A3FA4B-F087-CE4E-ABFC-2510478CA207}" type="datetime1">
              <a:rPr lang="en-US"/>
              <a:pPr/>
              <a:t>11/16/11</a:t>
            </a:fld>
            <a:endParaRPr lang="en-US" dirty="0"/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D14836-C232-FF40-A819-8E1D3ED159D7}" type="slidenum">
              <a:rPr lang="en-US"/>
              <a:pPr/>
              <a:t>106</a:t>
            </a:fld>
            <a:endParaRPr lang="en-US" dirty="0"/>
          </a:p>
        </p:txBody>
      </p:sp>
      <p:sp>
        <p:nvSpPr>
          <p:cNvPr id="1946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4A3FA4B-F087-CE4E-ABFC-2510478CA207}" type="datetime1">
              <a:rPr lang="en-US"/>
              <a:pPr/>
              <a:t>11/16/11</a:t>
            </a:fld>
            <a:endParaRPr lang="en-US" dirty="0"/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D14836-C232-FF40-A819-8E1D3ED159D7}" type="slidenum">
              <a:rPr lang="en-US"/>
              <a:pPr/>
              <a:t>107</a:t>
            </a:fld>
            <a:endParaRPr lang="en-US" dirty="0"/>
          </a:p>
        </p:txBody>
      </p:sp>
      <p:sp>
        <p:nvSpPr>
          <p:cNvPr id="1946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02833D3-3844-354A-8BC8-677911E2343D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286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34A9D-EA00-D346-85D1-A223999F3A92}" type="slidenum">
              <a:rPr lang="en-US"/>
              <a:pPr/>
              <a:t>8</a:t>
            </a:fld>
            <a:endParaRPr lang="en-US"/>
          </a:p>
        </p:txBody>
      </p:sp>
      <p:sp>
        <p:nvSpPr>
          <p:cNvPr id="2867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02833D3-3844-354A-8BC8-677911E2343D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286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34A9D-EA00-D346-85D1-A223999F3A92}" type="slidenum">
              <a:rPr lang="en-US"/>
              <a:pPr/>
              <a:t>9</a:t>
            </a:fld>
            <a:endParaRPr lang="en-US"/>
          </a:p>
        </p:txBody>
      </p:sp>
      <p:sp>
        <p:nvSpPr>
          <p:cNvPr id="2867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sz="12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Collision-energy dependence of the midrapidity charged hadron invariant yields in non single-diffractive</a:t>
            </a:r>
          </a:p>
          <a:p>
            <a:r>
              <a:rPr kumimoji="1" lang="en-US" sz="12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(NSD) p-p collisions predicted by different tunes of pythia and by phojet (left panel) and by qgsjet01 and II,</a:t>
            </a:r>
          </a:p>
          <a:p>
            <a:r>
              <a:rPr kumimoji="1" lang="en-US" sz="1200" kern="1200" baseline="0" smtClean="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sibyll, and epos (right panel) MCs up to the GZK cutoff energies.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A7590-CD08-0A4D-8F01-25BF05133F06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CE8A9-687B-604B-AFC2-918C814EEE46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CC68C43-AAF8-D445-90E1-A004F38E88F1}" type="datetime1">
              <a:rPr lang="en-US"/>
              <a:pPr/>
              <a:t>11/16/11</a:t>
            </a:fld>
            <a:endParaRPr lang="en-US"/>
          </a:p>
        </p:txBody>
      </p:sp>
      <p:sp>
        <p:nvSpPr>
          <p:cNvPr id="737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09C20A-AD64-124C-93F1-9AAC2520F5F3}" type="slidenum">
              <a:rPr lang="en-US"/>
              <a:pPr/>
              <a:t>21</a:t>
            </a:fld>
            <a:endParaRPr lang="en-US"/>
          </a:p>
        </p:txBody>
      </p:sp>
      <p:sp>
        <p:nvSpPr>
          <p:cNvPr id="7373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>
            <a:spLocks/>
          </p:cNvSpPr>
          <p:nvPr/>
        </p:nvSpPr>
        <p:spPr bwMode="auto">
          <a:xfrm>
            <a:off x="0" y="955358"/>
            <a:ext cx="3185160" cy="682064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lIns="101823" tIns="50911" rIns="101823" bIns="509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19105" y="483976"/>
            <a:ext cx="9637554" cy="1156864"/>
          </a:xfrm>
        </p:spPr>
        <p:txBody>
          <a:bodyPr anchor="b"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10100" y="1986280"/>
            <a:ext cx="5029200" cy="1986280"/>
          </a:xfrm>
        </p:spPr>
        <p:txBody>
          <a:bodyPr/>
          <a:lstStyle>
            <a:lvl1pPr marL="0" indent="0">
              <a:defRPr sz="27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7FD56-F3E0-DC41-80D1-EF1C5A142B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EDFFF-96EC-8447-A074-FA4D6C67AA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9980" y="690880"/>
            <a:ext cx="2346960" cy="62179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690880"/>
            <a:ext cx="6873240" cy="62179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83137-0181-CA48-ADC5-2C965836EC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90880"/>
            <a:ext cx="93878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101340" y="2245360"/>
            <a:ext cx="6705600" cy="466344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A8BAD-0913-C84C-B355-BFCB8230A9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90880"/>
            <a:ext cx="93878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01340" y="2245360"/>
            <a:ext cx="3268980" cy="4663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7960" y="2245360"/>
            <a:ext cx="3268980" cy="4663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062B3-87F8-F643-BBC1-3DB2961A27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90880"/>
            <a:ext cx="93878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01340" y="2245360"/>
            <a:ext cx="3268980" cy="4663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37960" y="2245360"/>
            <a:ext cx="3268980" cy="2245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37960" y="4663440"/>
            <a:ext cx="3268980" cy="2245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F2064-FC0A-D949-AE0F-0B93B20140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6ACCA-1950-1345-BF0F-08D9610C08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93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9115" indent="0">
              <a:buNone/>
              <a:defRPr sz="2000"/>
            </a:lvl2pPr>
            <a:lvl3pPr marL="1018228" indent="0">
              <a:buNone/>
              <a:defRPr sz="1800"/>
            </a:lvl3pPr>
            <a:lvl4pPr marL="1527344" indent="0">
              <a:buNone/>
              <a:defRPr sz="1600"/>
            </a:lvl4pPr>
            <a:lvl5pPr marL="2036458" indent="0">
              <a:buNone/>
              <a:defRPr sz="1600"/>
            </a:lvl5pPr>
            <a:lvl6pPr marL="2545574" indent="0">
              <a:buNone/>
              <a:defRPr sz="1600"/>
            </a:lvl6pPr>
            <a:lvl7pPr marL="3054686" indent="0">
              <a:buNone/>
              <a:defRPr sz="1600"/>
            </a:lvl7pPr>
            <a:lvl8pPr marL="3563802" indent="0">
              <a:buNone/>
              <a:defRPr sz="1600"/>
            </a:lvl8pPr>
            <a:lvl9pPr marL="4072914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26B341-5C40-AA4F-B099-810C7FE586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1340" y="2245360"/>
            <a:ext cx="3268980" cy="466344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7960" y="2245360"/>
            <a:ext cx="3268980" cy="4663440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1E035-A5C0-5B4E-BC26-155FE0D8AF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15" indent="0">
              <a:buNone/>
              <a:defRPr sz="2200" b="1"/>
            </a:lvl2pPr>
            <a:lvl3pPr marL="1018228" indent="0">
              <a:buNone/>
              <a:defRPr sz="2000" b="1"/>
            </a:lvl3pPr>
            <a:lvl4pPr marL="1527344" indent="0">
              <a:buNone/>
              <a:defRPr sz="1800" b="1"/>
            </a:lvl4pPr>
            <a:lvl5pPr marL="2036458" indent="0">
              <a:buNone/>
              <a:defRPr sz="1800" b="1"/>
            </a:lvl5pPr>
            <a:lvl6pPr marL="2545574" indent="0">
              <a:buNone/>
              <a:defRPr sz="1800" b="1"/>
            </a:lvl6pPr>
            <a:lvl7pPr marL="3054686" indent="0">
              <a:buNone/>
              <a:defRPr sz="1800" b="1"/>
            </a:lvl7pPr>
            <a:lvl8pPr marL="3563802" indent="0">
              <a:buNone/>
              <a:defRPr sz="1800" b="1"/>
            </a:lvl8pPr>
            <a:lvl9pPr marL="407291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33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15" indent="0">
              <a:buNone/>
              <a:defRPr sz="2200" b="1"/>
            </a:lvl2pPr>
            <a:lvl3pPr marL="1018228" indent="0">
              <a:buNone/>
              <a:defRPr sz="2000" b="1"/>
            </a:lvl3pPr>
            <a:lvl4pPr marL="1527344" indent="0">
              <a:buNone/>
              <a:defRPr sz="1800" b="1"/>
            </a:lvl4pPr>
            <a:lvl5pPr marL="2036458" indent="0">
              <a:buNone/>
              <a:defRPr sz="1800" b="1"/>
            </a:lvl5pPr>
            <a:lvl6pPr marL="2545574" indent="0">
              <a:buNone/>
              <a:defRPr sz="1800" b="1"/>
            </a:lvl6pPr>
            <a:lvl7pPr marL="3054686" indent="0">
              <a:buNone/>
              <a:defRPr sz="1800" b="1"/>
            </a:lvl7pPr>
            <a:lvl8pPr marL="3563802" indent="0">
              <a:buNone/>
              <a:defRPr sz="1800" b="1"/>
            </a:lvl8pPr>
            <a:lvl9pPr marL="407291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33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2E91E-C3F6-4440-A8C4-DB2435BD7C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1ABAE-487D-D544-9FCE-9FEDF7DDFA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FF3FD-DF8B-1F4A-BC5B-277E92B70D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115" indent="0">
              <a:buNone/>
              <a:defRPr sz="1300"/>
            </a:lvl2pPr>
            <a:lvl3pPr marL="1018228" indent="0">
              <a:buNone/>
              <a:defRPr sz="1100"/>
            </a:lvl3pPr>
            <a:lvl4pPr marL="1527344" indent="0">
              <a:buNone/>
              <a:defRPr sz="1000"/>
            </a:lvl4pPr>
            <a:lvl5pPr marL="2036458" indent="0">
              <a:buNone/>
              <a:defRPr sz="1000"/>
            </a:lvl5pPr>
            <a:lvl6pPr marL="2545574" indent="0">
              <a:buNone/>
              <a:defRPr sz="1000"/>
            </a:lvl6pPr>
            <a:lvl7pPr marL="3054686" indent="0">
              <a:buNone/>
              <a:defRPr sz="1000"/>
            </a:lvl7pPr>
            <a:lvl8pPr marL="3563802" indent="0">
              <a:buNone/>
              <a:defRPr sz="1000"/>
            </a:lvl8pPr>
            <a:lvl9pPr marL="407291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7D76C5-2D17-8D48-A0B3-76FF1989DF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115" indent="0">
              <a:buNone/>
              <a:defRPr sz="3100"/>
            </a:lvl2pPr>
            <a:lvl3pPr marL="1018228" indent="0">
              <a:buNone/>
              <a:defRPr sz="2700"/>
            </a:lvl3pPr>
            <a:lvl4pPr marL="1527344" indent="0">
              <a:buNone/>
              <a:defRPr sz="2200"/>
            </a:lvl4pPr>
            <a:lvl5pPr marL="2036458" indent="0">
              <a:buNone/>
              <a:defRPr sz="2200"/>
            </a:lvl5pPr>
            <a:lvl6pPr marL="2545574" indent="0">
              <a:buNone/>
              <a:defRPr sz="2200"/>
            </a:lvl6pPr>
            <a:lvl7pPr marL="3054686" indent="0">
              <a:buNone/>
              <a:defRPr sz="2200"/>
            </a:lvl7pPr>
            <a:lvl8pPr marL="3563802" indent="0">
              <a:buNone/>
              <a:defRPr sz="2200"/>
            </a:lvl8pPr>
            <a:lvl9pPr marL="4072914" indent="0">
              <a:buNone/>
              <a:defRPr sz="22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115" indent="0">
              <a:buNone/>
              <a:defRPr sz="1300"/>
            </a:lvl2pPr>
            <a:lvl3pPr marL="1018228" indent="0">
              <a:buNone/>
              <a:defRPr sz="1100"/>
            </a:lvl3pPr>
            <a:lvl4pPr marL="1527344" indent="0">
              <a:buNone/>
              <a:defRPr sz="1000"/>
            </a:lvl4pPr>
            <a:lvl5pPr marL="2036458" indent="0">
              <a:buNone/>
              <a:defRPr sz="1000"/>
            </a:lvl5pPr>
            <a:lvl6pPr marL="2545574" indent="0">
              <a:buNone/>
              <a:defRPr sz="1000"/>
            </a:lvl6pPr>
            <a:lvl7pPr marL="3054686" indent="0">
              <a:buNone/>
              <a:defRPr sz="1000"/>
            </a:lvl7pPr>
            <a:lvl8pPr marL="3563802" indent="0">
              <a:buNone/>
              <a:defRPr sz="1000"/>
            </a:lvl8pPr>
            <a:lvl9pPr marL="407291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4A72-D37E-2246-A062-54E5601338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955358"/>
            <a:ext cx="3185160" cy="682064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lIns="101823" tIns="50911" rIns="101823" bIns="509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690880"/>
            <a:ext cx="938784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01340" y="2245360"/>
            <a:ext cx="6705600" cy="466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35280" y="7081520"/>
            <a:ext cx="20955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529" tIns="51265" rIns="102529" bIns="51265" numCol="1" anchor="ctr" anchorCtr="0" compatLnSpc="1">
            <a:prstTxWarp prst="textNoShape">
              <a:avLst/>
            </a:prstTxWarp>
          </a:bodyPr>
          <a:lstStyle>
            <a:lvl1pPr>
              <a:defRPr sz="1600" i="0">
                <a:solidFill>
                  <a:schemeClr val="hlink"/>
                </a:solidFill>
                <a:latin typeface="Arial" pitchFamily="-10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39540" y="7081520"/>
            <a:ext cx="318516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529" tIns="51265" rIns="102529" bIns="51265" numCol="1" anchor="ctr" anchorCtr="0" compatLnSpc="1">
            <a:prstTxWarp prst="textNoShape">
              <a:avLst/>
            </a:prstTxWarp>
          </a:bodyPr>
          <a:lstStyle>
            <a:lvl1pPr algn="ctr">
              <a:defRPr sz="1600" i="0">
                <a:solidFill>
                  <a:schemeClr val="hlink"/>
                </a:solidFill>
                <a:latin typeface="Arial" pitchFamily="-108" charset="0"/>
              </a:defRPr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11440" y="7081520"/>
            <a:ext cx="20955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2529" tIns="51265" rIns="102529" bIns="51265" numCol="1" anchor="ctr" anchorCtr="0" compatLnSpc="1">
            <a:prstTxWarp prst="textNoShape">
              <a:avLst/>
            </a:prstTxWarp>
          </a:bodyPr>
          <a:lstStyle>
            <a:lvl1pPr algn="r">
              <a:defRPr sz="1600" i="0">
                <a:solidFill>
                  <a:schemeClr val="hlink"/>
                </a:solidFill>
                <a:latin typeface="Arial" pitchFamily="-108" charset="0"/>
              </a:defRPr>
            </a:lvl1pPr>
          </a:lstStyle>
          <a:p>
            <a:fld id="{409FF8F8-7FB6-974F-823B-0C1AE89118C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  <a:ea typeface="ＭＳ Ｐゴシック" pitchFamily="-97" charset="-128"/>
          <a:cs typeface="ＭＳ Ｐゴシック" pitchFamily="-97" charset="-128"/>
        </a:defRPr>
      </a:lvl5pPr>
      <a:lvl6pPr marL="509115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</a:defRPr>
      </a:lvl6pPr>
      <a:lvl7pPr marL="1018228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</a:defRPr>
      </a:lvl7pPr>
      <a:lvl8pPr marL="1527344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</a:defRPr>
      </a:lvl8pPr>
      <a:lvl9pPr marL="2036458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halkboard" pitchFamily="-97" charset="0"/>
        </a:defRPr>
      </a:lvl9pPr>
    </p:titleStyle>
    <p:bodyStyle>
      <a:lvl1pPr marL="381835" indent="-38183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-108" charset="2"/>
        <a:buChar char="•"/>
        <a:defRPr kumimoji="1" sz="3100">
          <a:solidFill>
            <a:schemeClr val="tx1"/>
          </a:solidFill>
          <a:latin typeface="+mn-lt"/>
          <a:ea typeface="ＭＳ Ｐゴシック" pitchFamily="-97" charset="-128"/>
          <a:cs typeface="ＭＳ Ｐゴシック" pitchFamily="-97" charset="-128"/>
        </a:defRPr>
      </a:lvl1pPr>
      <a:lvl2pPr marL="827310" indent="-31819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-108" charset="2"/>
        <a:buChar char="–"/>
        <a:defRPr kumimoji="1" sz="2900">
          <a:solidFill>
            <a:schemeClr val="tx1"/>
          </a:solidFill>
          <a:latin typeface="+mn-lt"/>
          <a:ea typeface="ＭＳ Ｐゴシック" pitchFamily="-97" charset="-128"/>
        </a:defRPr>
      </a:lvl2pPr>
      <a:lvl3pPr marL="1272787" indent="-25455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-108" charset="2"/>
        <a:buChar char="•"/>
        <a:defRPr kumimoji="1" sz="2700">
          <a:solidFill>
            <a:schemeClr val="tx1"/>
          </a:solidFill>
          <a:latin typeface="+mn-lt"/>
          <a:ea typeface="ＭＳ Ｐゴシック" pitchFamily="-97" charset="-128"/>
        </a:defRPr>
      </a:lvl3pPr>
      <a:lvl4pPr marL="1781900" indent="-254556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2200">
          <a:solidFill>
            <a:schemeClr val="tx1"/>
          </a:solidFill>
          <a:latin typeface="+mn-lt"/>
          <a:ea typeface="ＭＳ Ｐゴシック" pitchFamily="-97" charset="-128"/>
        </a:defRPr>
      </a:lvl4pPr>
      <a:lvl5pPr marL="2291015" indent="-25455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kumimoji="1" sz="2200">
          <a:solidFill>
            <a:schemeClr val="tx1"/>
          </a:solidFill>
          <a:latin typeface="+mn-lt"/>
          <a:ea typeface="ＭＳ Ｐゴシック" pitchFamily="-97" charset="-128"/>
        </a:defRPr>
      </a:lvl5pPr>
      <a:lvl6pPr marL="2800129" indent="-25455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200">
          <a:solidFill>
            <a:schemeClr val="tx1"/>
          </a:solidFill>
          <a:latin typeface="+mn-lt"/>
          <a:ea typeface="ＭＳ Ｐゴシック" pitchFamily="-97" charset="-128"/>
        </a:defRPr>
      </a:lvl6pPr>
      <a:lvl7pPr marL="3309245" indent="-25455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200">
          <a:solidFill>
            <a:schemeClr val="tx1"/>
          </a:solidFill>
          <a:latin typeface="+mn-lt"/>
          <a:ea typeface="ＭＳ Ｐゴシック" pitchFamily="-97" charset="-128"/>
        </a:defRPr>
      </a:lvl7pPr>
      <a:lvl8pPr marL="3818359" indent="-25455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200">
          <a:solidFill>
            <a:schemeClr val="tx1"/>
          </a:solidFill>
          <a:latin typeface="+mn-lt"/>
          <a:ea typeface="ＭＳ Ｐゴシック" pitchFamily="-97" charset="-128"/>
        </a:defRPr>
      </a:lvl8pPr>
      <a:lvl9pPr marL="4327471" indent="-25455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defRPr kumimoji="1" sz="22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509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15" algn="l" defTabSz="509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228" algn="l" defTabSz="509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344" algn="l" defTabSz="509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458" algn="l" defTabSz="509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574" algn="l" defTabSz="509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4686" algn="l" defTabSz="509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3802" algn="l" defTabSz="509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2914" algn="l" defTabSz="509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oleObject" Target="../embeddings/Microsoft_Word_97_-_2004_Document1.doc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10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1.png"/><Relationship Id="rId12" Type="http://schemas.openxmlformats.org/officeDocument/2006/relationships/image" Target="../media/image142.png"/><Relationship Id="rId13" Type="http://schemas.openxmlformats.org/officeDocument/2006/relationships/image" Target="../media/image143.png"/><Relationship Id="rId14" Type="http://schemas.openxmlformats.org/officeDocument/2006/relationships/image" Target="../media/image144.png"/><Relationship Id="rId15" Type="http://schemas.openxmlformats.org/officeDocument/2006/relationships/image" Target="../media/image145.png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8" Type="http://schemas.openxmlformats.org/officeDocument/2006/relationships/image" Target="../media/image138.png"/><Relationship Id="rId9" Type="http://schemas.openxmlformats.org/officeDocument/2006/relationships/image" Target="../media/image139.png"/><Relationship Id="rId10" Type="http://schemas.openxmlformats.org/officeDocument/2006/relationships/image" Target="../media/image14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wmf"/><Relationship Id="rId10" Type="http://schemas.openxmlformats.org/officeDocument/2006/relationships/image" Target="../media/image12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82.png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1.png"/></Relationships>
</file>

<file path=ppt/slides/_rels/slide7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0.png"/><Relationship Id="rId9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Relationship Id="rId3" Type="http://schemas.openxmlformats.org/officeDocument/2006/relationships/image" Target="../media/image36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df"/><Relationship Id="rId3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9047322" y="645905"/>
            <a:ext cx="20575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35" tIns="50917" rIns="101835" bIns="50917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8439" name="Rectangle 16"/>
          <p:cNvSpPr>
            <a:spLocks noChangeArrowheads="1"/>
          </p:cNvSpPr>
          <p:nvPr/>
        </p:nvSpPr>
        <p:spPr bwMode="auto">
          <a:xfrm>
            <a:off x="3667129" y="-169122"/>
            <a:ext cx="20575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35" tIns="50917" rIns="101835" bIns="50917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8" name="Picture 2" descr="web_bngd_no_logo"/>
          <p:cNvPicPr>
            <a:picLocks noChangeAspect="1" noChangeArrowheads="1"/>
          </p:cNvPicPr>
          <p:nvPr/>
        </p:nvPicPr>
        <p:blipFill>
          <a:blip r:embed="rId3"/>
          <a:srcRect l="2083"/>
          <a:stretch>
            <a:fillRect/>
          </a:stretch>
        </p:blipFill>
        <p:spPr bwMode="auto">
          <a:xfrm>
            <a:off x="0" y="-86360"/>
            <a:ext cx="10058400" cy="785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352800" y="1143001"/>
            <a:ext cx="6705600" cy="230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541" tIns="51272" rIns="102541" bIns="51272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300" b="1" i="0">
                <a:latin typeface="Chalkboard"/>
                <a:cs typeface="Chalkboard"/>
              </a:rPr>
              <a:t>Surprises at the </a:t>
            </a:r>
          </a:p>
          <a:p>
            <a:pPr algn="ctr"/>
            <a:r>
              <a:rPr lang="en-US" sz="4300" b="1" i="0">
                <a:latin typeface="Chalkboard"/>
                <a:cs typeface="Chalkboard"/>
              </a:rPr>
              <a:t>Highest Energies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944307" y="6236902"/>
            <a:ext cx="4861560" cy="1295400"/>
          </a:xfrm>
          <a:prstGeom prst="rect">
            <a:avLst/>
          </a:prstGeom>
          <a:solidFill>
            <a:schemeClr val="tx1">
              <a:alpha val="33000"/>
            </a:schemeClr>
          </a:solidFill>
          <a:ln w="9525">
            <a:noFill/>
            <a:miter lim="800000"/>
            <a:headEnd/>
            <a:tailEnd/>
          </a:ln>
        </p:spPr>
        <p:txBody>
          <a:bodyPr lIns="102541" tIns="51272" rIns="102541" bIns="51272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-108" charset="2"/>
              <a:buNone/>
            </a:pPr>
            <a:r>
              <a:rPr lang="en-US" sz="3100" b="1" dirty="0" smtClean="0">
                <a:solidFill>
                  <a:srgbClr val="003399"/>
                </a:solidFill>
                <a:latin typeface="+mj-lt"/>
              </a:rPr>
              <a:t>Angela </a:t>
            </a:r>
            <a:r>
              <a:rPr lang="en-US" sz="3100" b="1" dirty="0">
                <a:solidFill>
                  <a:srgbClr val="003399"/>
                </a:solidFill>
                <a:latin typeface="+mj-lt"/>
              </a:rPr>
              <a:t>V. Olinto</a:t>
            </a:r>
            <a:endParaRPr lang="en-US" sz="3100" b="1" dirty="0" smtClean="0">
              <a:solidFill>
                <a:srgbClr val="003399"/>
              </a:solidFill>
              <a:latin typeface="+mj-lt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-108" charset="2"/>
              <a:buNone/>
            </a:pPr>
            <a:r>
              <a:rPr lang="en-US" sz="3100" b="1" i="0" dirty="0" smtClean="0">
                <a:solidFill>
                  <a:srgbClr val="FF0000"/>
                </a:solidFill>
                <a:latin typeface="+mj-lt"/>
              </a:rPr>
              <a:t>The </a:t>
            </a:r>
            <a:r>
              <a:rPr lang="en-US" sz="3100" b="1" i="0" dirty="0">
                <a:solidFill>
                  <a:srgbClr val="FF0000"/>
                </a:solidFill>
                <a:latin typeface="+mj-lt"/>
              </a:rPr>
              <a:t>University of </a:t>
            </a:r>
            <a:r>
              <a:rPr lang="en-US" sz="3100" b="1" i="0" dirty="0" smtClean="0">
                <a:solidFill>
                  <a:srgbClr val="FF0000"/>
                </a:solidFill>
                <a:latin typeface="+mj-lt"/>
              </a:rPr>
              <a:t>Chicago</a:t>
            </a:r>
            <a:endParaRPr lang="en-US" sz="3100" b="1" i="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69" y="0"/>
            <a:ext cx="9366262" cy="77724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861560" y="2418080"/>
            <a:ext cx="12573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t" anchorCtr="0" compatLnSpc="1">
            <a:prstTxWarp prst="textNoShape">
              <a:avLst/>
            </a:prstTxWarp>
          </a:bodyPr>
          <a:lstStyle/>
          <a:p>
            <a:pPr defTabSz="1018228">
              <a:defRPr/>
            </a:pPr>
            <a:r>
              <a:rPr lang="en-US" sz="2000" b="1" i="0" kern="0" dirty="0" smtClean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  <a:endParaRPr lang="en-US" sz="2000" b="1" i="0" kern="0" dirty="0">
              <a:solidFill>
                <a:srgbClr val="FF0000"/>
              </a:solidFill>
              <a:latin typeface="Times New Roman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292340" y="440436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7622" y="7353828"/>
            <a:ext cx="1955538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63140" y="172720"/>
            <a:ext cx="4945380" cy="69088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ctr" anchorCtr="0" compatLnSpc="1">
            <a:prstTxWarp prst="textNoShape">
              <a:avLst/>
            </a:prstTxWarp>
          </a:bodyPr>
          <a:lstStyle/>
          <a:p>
            <a:pPr defTabSz="1018228">
              <a:lnSpc>
                <a:spcPct val="50000"/>
              </a:lnSpc>
              <a:defRPr/>
            </a:pPr>
            <a:r>
              <a:rPr lang="en-US" sz="3600" b="1" i="0" kern="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Cosmic Ray Flux x E</a:t>
            </a:r>
            <a:r>
              <a:rPr lang="en-US" sz="3600" b="1" i="0" kern="0" baseline="3000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2</a:t>
            </a:r>
            <a:endParaRPr lang="en-US" sz="4000" b="1" i="0" kern="0" baseline="30000">
              <a:solidFill>
                <a:srgbClr val="000090"/>
              </a:solidFill>
              <a:latin typeface="New York" pitchFamily="-97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6" y="2331721"/>
            <a:ext cx="1819470" cy="77992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200" b="1" i="0">
                <a:solidFill>
                  <a:schemeClr val="bg2">
                    <a:lumMod val="60000"/>
                    <a:lumOff val="40000"/>
                  </a:schemeClr>
                </a:solidFill>
              </a:rPr>
              <a:t>Extragalactic </a:t>
            </a:r>
          </a:p>
          <a:p>
            <a:r>
              <a:rPr lang="en-US" sz="2200" b="1" i="0">
                <a:solidFill>
                  <a:schemeClr val="bg2">
                    <a:lumMod val="60000"/>
                    <a:lumOff val="40000"/>
                  </a:schemeClr>
                </a:solidFill>
              </a:rPr>
              <a:t>Sources</a:t>
            </a:r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6414107" y="3128678"/>
            <a:ext cx="1899921" cy="478726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0800000" flipH="1">
            <a:off x="7376166" y="3047528"/>
            <a:ext cx="1592579" cy="493232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8633460" y="552704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>
                <a:solidFill>
                  <a:srgbClr val="FF0000"/>
                </a:solidFill>
              </a:rPr>
              <a:t>GZK?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642" name="Object 5"/>
          <p:cNvGraphicFramePr>
            <a:graphicFrameLocks noChangeAspect="1"/>
          </p:cNvGraphicFramePr>
          <p:nvPr/>
        </p:nvGraphicFramePr>
        <p:xfrm>
          <a:off x="335280" y="172725"/>
          <a:ext cx="9052560" cy="7022148"/>
        </p:xfrm>
        <a:graphic>
          <a:graphicData uri="http://schemas.openxmlformats.org/presentationml/2006/ole">
            <p:oleObj spid="_x0000_s240642" name="Document" r:id="rId4" imgW="8678486" imgH="7316221" progId="Word.Document.8">
              <p:embed/>
            </p:oleObj>
          </a:graphicData>
        </a:graphic>
      </p:graphicFrame>
      <p:sp>
        <p:nvSpPr>
          <p:cNvPr id="1921030" name="Rectangle 6"/>
          <p:cNvSpPr>
            <a:spLocks noGrp="1" noChangeArrowheads="1"/>
          </p:cNvSpPr>
          <p:nvPr>
            <p:ph type="title"/>
          </p:nvPr>
        </p:nvSpPr>
        <p:spPr>
          <a:xfrm>
            <a:off x="335280" y="431800"/>
            <a:ext cx="9387840" cy="1295400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altLang="ja-JP">
                <a:solidFill>
                  <a:srgbClr val="FFCC00"/>
                </a:solidFill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rPr>
              <a:t>JEM-EUSO</a:t>
            </a:r>
            <a:r>
              <a:rPr lang="en-US" altLang="ja-JP" sz="5300">
                <a:solidFill>
                  <a:srgbClr val="FFCC00"/>
                </a:solidFill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rPr>
              <a:t/>
            </a:r>
            <a:br>
              <a:rPr lang="en-US" altLang="ja-JP" sz="5300">
                <a:solidFill>
                  <a:srgbClr val="FFCC00"/>
                </a:solidFill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altLang="ja-JP" sz="2200">
                <a:solidFill>
                  <a:srgbClr val="FFCC00"/>
                </a:solidFill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rPr>
              <a:t>JAXA, ESA, NASA</a:t>
            </a:r>
            <a:br>
              <a:rPr lang="en-US" altLang="ja-JP" sz="2200">
                <a:solidFill>
                  <a:srgbClr val="FFCC00"/>
                </a:solidFill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rPr>
            </a:br>
            <a:endParaRPr lang="en-US" sz="2200"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0644" name="Rectangle 8"/>
          <p:cNvSpPr>
            <a:spLocks noChangeArrowheads="1"/>
          </p:cNvSpPr>
          <p:nvPr/>
        </p:nvSpPr>
        <p:spPr bwMode="auto">
          <a:xfrm>
            <a:off x="0" y="6908806"/>
            <a:ext cx="6255119" cy="87203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200" b="1" i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Japanese Experiment Module of ISS in 2017</a:t>
            </a:r>
          </a:p>
          <a:p>
            <a:r>
              <a:rPr lang="en-US" b="1" i="0"/>
              <a:t>Extreme Universe Space Observatory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fig_2_1_3_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5" y="2763520"/>
            <a:ext cx="4301014" cy="500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1" name="Picture 4" descr="euso_nadir_1a"/>
          <p:cNvPicPr>
            <a:picLocks noChangeAspect="1" noChangeArrowheads="1"/>
          </p:cNvPicPr>
          <p:nvPr/>
        </p:nvPicPr>
        <p:blipFill>
          <a:blip r:embed="rId4">
            <a:lum bright="12000" contrast="24000"/>
          </a:blip>
          <a:srcRect/>
          <a:stretch>
            <a:fillRect/>
          </a:stretch>
        </p:blipFill>
        <p:spPr bwMode="auto">
          <a:xfrm>
            <a:off x="586740" y="0"/>
            <a:ext cx="3268980" cy="269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2" name="Picture 3" descr="euso0a"/>
          <p:cNvPicPr>
            <a:picLocks noChangeAspect="1" noChangeArrowheads="1"/>
          </p:cNvPicPr>
          <p:nvPr/>
        </p:nvPicPr>
        <p:blipFill>
          <a:blip r:embed="rId5">
            <a:lum bright="12000" contrast="24000"/>
          </a:blip>
          <a:srcRect r="4437"/>
          <a:stretch>
            <a:fillRect/>
          </a:stretch>
        </p:blipFill>
        <p:spPr bwMode="auto">
          <a:xfrm>
            <a:off x="6202686" y="-172714"/>
            <a:ext cx="3454083" cy="27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855720" y="172720"/>
            <a:ext cx="3520440" cy="2072640"/>
          </a:xfrm>
          <a:noFill/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sz="2200" b="1">
                <a:ea typeface="ＭＳ Ｐゴシック" charset="-128"/>
                <a:cs typeface="ＭＳ Ｐゴシック" charset="-128"/>
              </a:rPr>
              <a:t>Nadir (</a:t>
            </a:r>
            <a:r>
              <a:rPr lang="en-US" sz="2200">
                <a:ea typeface="ＭＳ Ｐゴシック" charset="-128"/>
                <a:cs typeface="ＭＳ Ｐゴシック" charset="-128"/>
              </a:rPr>
              <a:t>2 yrs)</a:t>
            </a:r>
            <a:endParaRPr lang="en-US" sz="2200" b="1">
              <a:ea typeface="ＭＳ Ｐゴシック" charset="-128"/>
              <a:cs typeface="ＭＳ Ｐゴシック" charset="-128"/>
            </a:endParaRPr>
          </a:p>
          <a:p>
            <a:pPr>
              <a:buFont typeface="Monotype Sorts" charset="2"/>
              <a:buNone/>
            </a:pPr>
            <a:r>
              <a:rPr lang="en-US" sz="2200" b="1">
                <a:ea typeface="ＭＳ Ｐゴシック" charset="-128"/>
                <a:cs typeface="ＭＳ Ｐゴシック" charset="-128"/>
              </a:rPr>
              <a:t>35</a:t>
            </a:r>
            <a:r>
              <a:rPr lang="en-US" sz="2200" b="1" baseline="30000">
                <a:ea typeface="ＭＳ Ｐゴシック" charset="-128"/>
                <a:cs typeface="ＭＳ Ｐゴシック" charset="-128"/>
              </a:rPr>
              <a:t>o</a:t>
            </a:r>
            <a:r>
              <a:rPr lang="en-US" sz="2200" b="1">
                <a:ea typeface="ＭＳ Ｐゴシック" charset="-128"/>
                <a:cs typeface="ＭＳ Ｐゴシック" charset="-128"/>
              </a:rPr>
              <a:t> tilt </a:t>
            </a:r>
            <a:r>
              <a:rPr lang="en-US" sz="2200">
                <a:ea typeface="ＭＳ Ｐゴシック" charset="-128"/>
                <a:cs typeface="ＭＳ Ｐゴシック" charset="-128"/>
              </a:rPr>
              <a:t>(3 yrs)</a:t>
            </a:r>
            <a:r>
              <a:rPr lang="en-US" sz="2200" b="1">
                <a:ea typeface="ＭＳ Ｐゴシック" charset="-128"/>
                <a:cs typeface="ＭＳ Ｐゴシック" charset="-128"/>
              </a:rPr>
              <a:t> </a:t>
            </a:r>
          </a:p>
          <a:p>
            <a:pPr>
              <a:buFont typeface="Monotype Sorts" charset="2"/>
              <a:buNone/>
            </a:pPr>
            <a:r>
              <a:rPr lang="en-US" sz="2200">
                <a:ea typeface="ＭＳ Ｐゴシック" charset="-128"/>
                <a:cs typeface="ＭＳ Ｐゴシック" charset="-128"/>
              </a:rPr>
              <a:t>- 3 x area</a:t>
            </a:r>
            <a:endParaRPr lang="en-US" sz="2200" b="1">
              <a:ea typeface="ＭＳ Ｐゴシック" charset="-128"/>
              <a:cs typeface="ＭＳ Ｐゴシック" charset="-128"/>
            </a:endParaRPr>
          </a:p>
          <a:p>
            <a:pPr>
              <a:buFont typeface="Monotype Sorts" charset="2"/>
              <a:buNone/>
            </a:pPr>
            <a:r>
              <a:rPr lang="en-US" sz="2200">
                <a:ea typeface="ＭＳ Ｐゴシック" charset="-128"/>
                <a:cs typeface="ＭＳ Ｐゴシック" charset="-128"/>
              </a:rPr>
              <a:t>E</a:t>
            </a:r>
            <a:r>
              <a:rPr lang="en-US" sz="2200" baseline="-25000">
                <a:ea typeface="ＭＳ Ｐゴシック" charset="-128"/>
                <a:cs typeface="ＭＳ Ｐゴシック" charset="-128"/>
              </a:rPr>
              <a:t>th</a:t>
            </a:r>
            <a:r>
              <a:rPr lang="en-US" sz="2200">
                <a:ea typeface="ＭＳ Ｐゴシック" charset="-128"/>
                <a:cs typeface="ＭＳ Ｐゴシック" charset="-128"/>
              </a:rPr>
              <a:t> ~ 10</a:t>
            </a:r>
            <a:r>
              <a:rPr lang="en-US" sz="2200" baseline="30000">
                <a:ea typeface="ＭＳ Ｐゴシック" charset="-128"/>
                <a:cs typeface="ＭＳ Ｐゴシック" charset="-128"/>
              </a:rPr>
              <a:t>20</a:t>
            </a:r>
            <a:r>
              <a:rPr lang="en-US" sz="2200">
                <a:ea typeface="ＭＳ Ｐゴシック" charset="-128"/>
                <a:cs typeface="ＭＳ Ｐゴシック" charset="-128"/>
              </a:rPr>
              <a:t> eV</a:t>
            </a:r>
          </a:p>
        </p:txBody>
      </p:sp>
      <p:sp>
        <p:nvSpPr>
          <p:cNvPr id="242695" name="Rectangle 28"/>
          <p:cNvSpPr>
            <a:spLocks noChangeArrowheads="1"/>
          </p:cNvSpPr>
          <p:nvPr/>
        </p:nvSpPr>
        <p:spPr bwMode="auto">
          <a:xfrm>
            <a:off x="3810000" y="1981202"/>
            <a:ext cx="2933700" cy="7799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sz="2200" i="0">
                <a:latin typeface="Arial" charset="0"/>
              </a:rPr>
              <a:t>Fluorescence only</a:t>
            </a:r>
          </a:p>
          <a:p>
            <a:r>
              <a:rPr lang="en-US" sz="2200" i="0">
                <a:latin typeface="Arial" charset="0"/>
              </a:rPr>
              <a:t>~ 20% duty cycle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161" y="3022600"/>
            <a:ext cx="5759245" cy="4749800"/>
          </a:xfrm>
          <a:prstGeom prst="rect">
            <a:avLst/>
          </a:prstGeom>
        </p:spPr>
      </p:pic>
      <p:sp>
        <p:nvSpPr>
          <p:cNvPr id="12" name="Oval 9"/>
          <p:cNvSpPr>
            <a:spLocks noChangeArrowheads="1"/>
          </p:cNvSpPr>
          <p:nvPr/>
        </p:nvSpPr>
        <p:spPr bwMode="auto">
          <a:xfrm rot="19221804">
            <a:off x="5408988" y="4355822"/>
            <a:ext cx="4636003" cy="2406650"/>
          </a:xfrm>
          <a:prstGeom prst="ellipse">
            <a:avLst/>
          </a:prstGeom>
          <a:solidFill>
            <a:srgbClr val="808080">
              <a:alpha val="43137"/>
            </a:srgbClr>
          </a:solidFill>
          <a:ln w="53975">
            <a:solidFill>
              <a:schemeClr val="accent2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pPr eaLnBrk="1" hangingPunct="1"/>
            <a:endParaRPr lang="ja-JP" altLang="en-US" sz="2000" i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6621780" y="4404360"/>
            <a:ext cx="2263140" cy="2308330"/>
          </a:xfrm>
          <a:prstGeom prst="ellipse">
            <a:avLst/>
          </a:prstGeom>
          <a:gradFill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gamma/>
                  <a:shade val="46275"/>
                  <a:invGamma/>
                  <a:alpha val="28999"/>
                </a:schemeClr>
              </a:gs>
            </a:gsLst>
            <a:path path="shape">
              <a:fillToRect l="50000" t="50000" r="50000" b="50000"/>
            </a:path>
          </a:gradFill>
          <a:ln w="635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pPr eaLnBrk="1" hangingPunct="1"/>
            <a:endParaRPr lang="ja-JP" altLang="en-US" sz="2000" i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5622" y="381001"/>
            <a:ext cx="3806554" cy="707876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4000" i="0">
                <a:latin typeface="+mj-lt"/>
              </a:rPr>
              <a:t>Future Wishes...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079501"/>
            <a:ext cx="8831733" cy="661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5622" y="381001"/>
            <a:ext cx="3806554" cy="707876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4000" i="0">
                <a:latin typeface="+mj-lt"/>
              </a:rPr>
              <a:t>Future Wishes...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079501"/>
            <a:ext cx="8831733" cy="6616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7801" y="1524001"/>
            <a:ext cx="5107529" cy="92333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b="1" i="0">
                <a:solidFill>
                  <a:srgbClr val="FF0000"/>
                </a:solidFill>
              </a:rPr>
              <a:t>G?A</a:t>
            </a:r>
          </a:p>
          <a:p>
            <a:pPr algn="ctr"/>
            <a:r>
              <a:rPr lang="en-US" b="1" i="0">
                <a:solidFill>
                  <a:srgbClr val="FF0000"/>
                </a:solidFill>
              </a:rPr>
              <a:t>Giant ???? Array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685800"/>
            <a:ext cx="7970520" cy="838200"/>
          </a:xfrm>
        </p:spPr>
        <p:txBody>
          <a:bodyPr/>
          <a:lstStyle/>
          <a:p>
            <a:r>
              <a:rPr lang="en-US"/>
              <a:t>Radio, Microwave, Radar...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2" y="3657600"/>
            <a:ext cx="2824755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886200"/>
            <a:ext cx="3898901" cy="85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870200"/>
            <a:ext cx="4076700" cy="261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1" y="1600200"/>
            <a:ext cx="2667000" cy="1346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1600200"/>
            <a:ext cx="2692400" cy="1834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418217"/>
            <a:ext cx="3378200" cy="23541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2800" y="5143500"/>
            <a:ext cx="4419600" cy="2628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3800" y="1023494"/>
            <a:ext cx="2794000" cy="28627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1612900"/>
            <a:ext cx="2540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7401" y="2895600"/>
            <a:ext cx="2590800" cy="990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2200" y="2590801"/>
            <a:ext cx="2273300" cy="317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9600" y="1"/>
            <a:ext cx="1976932" cy="1301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14801" y="3429002"/>
            <a:ext cx="1314449" cy="1777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62601" y="3886200"/>
            <a:ext cx="1069467" cy="14033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1200" y="6248400"/>
            <a:ext cx="1447800" cy="3071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" y="1"/>
            <a:ext cx="3283256" cy="707876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4000" i="0">
                <a:latin typeface="+mj-lt"/>
              </a:rPr>
              <a:t>R&amp;D Efforts</a:t>
            </a:r>
            <a:r>
              <a:rPr lang="en-US"/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9047322" y="645905"/>
            <a:ext cx="20575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8439" name="Rectangle 16"/>
          <p:cNvSpPr>
            <a:spLocks noChangeArrowheads="1"/>
          </p:cNvSpPr>
          <p:nvPr/>
        </p:nvSpPr>
        <p:spPr bwMode="auto">
          <a:xfrm>
            <a:off x="3667130" y="-169122"/>
            <a:ext cx="20575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8" name="Picture 2" descr="web_bngd_no_logo"/>
          <p:cNvPicPr>
            <a:picLocks noChangeAspect="1" noChangeArrowheads="1"/>
          </p:cNvPicPr>
          <p:nvPr/>
        </p:nvPicPr>
        <p:blipFill>
          <a:blip r:embed="rId3"/>
          <a:srcRect l="2083"/>
          <a:stretch>
            <a:fillRect/>
          </a:stretch>
        </p:blipFill>
        <p:spPr bwMode="auto">
          <a:xfrm>
            <a:off x="0" y="-86360"/>
            <a:ext cx="10058400" cy="785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922020" y="518166"/>
            <a:ext cx="7627620" cy="148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500" b="1">
                <a:solidFill>
                  <a:srgbClr val="FFFF00"/>
                </a:solidFill>
                <a:latin typeface="+mj-lt"/>
              </a:rPr>
              <a:t>AstroParticle Physics </a:t>
            </a:r>
          </a:p>
          <a:p>
            <a:pPr algn="ctr"/>
            <a:r>
              <a:rPr lang="en-US" sz="4500" b="1">
                <a:solidFill>
                  <a:srgbClr val="FFFF00"/>
                </a:solidFill>
                <a:latin typeface="+mj-lt"/>
              </a:rPr>
              <a:t>at Ultrahigh Energies</a:t>
            </a:r>
            <a:r>
              <a:rPr lang="en-US" sz="4000" b="1">
                <a:solidFill>
                  <a:srgbClr val="FFFF00"/>
                </a:solidFill>
                <a:latin typeface="+mj-lt"/>
              </a:rPr>
              <a:t>: </a:t>
            </a:r>
          </a:p>
        </p:txBody>
      </p:sp>
      <p:sp>
        <p:nvSpPr>
          <p:cNvPr id="19" name="WordArt 4" descr="Narrow vertical"/>
          <p:cNvSpPr>
            <a:spLocks noChangeArrowheads="1" noChangeShapeType="1" noTextEdit="1"/>
          </p:cNvSpPr>
          <p:nvPr/>
        </p:nvSpPr>
        <p:spPr bwMode="auto">
          <a:xfrm>
            <a:off x="670560" y="2245360"/>
            <a:ext cx="8633460" cy="4922520"/>
          </a:xfrm>
          <a:prstGeom prst="rect">
            <a:avLst/>
          </a:prstGeom>
        </p:spPr>
        <p:txBody>
          <a:bodyPr wrap="none" lIns="101823" tIns="50911" rIns="101823" bIns="50911" fromWordArt="1">
            <a:prstTxWarp prst="textCurveUp">
              <a:avLst>
                <a:gd name="adj" fmla="val 15432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to discover the Origin of 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Extragalactic Cosmic Rays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to study UHE Neutrinos,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 UHE Gamma-rays,</a:t>
            </a:r>
          </a:p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and UHE particle interactions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9047322" y="645905"/>
            <a:ext cx="20575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8439" name="Rectangle 16"/>
          <p:cNvSpPr>
            <a:spLocks noChangeArrowheads="1"/>
          </p:cNvSpPr>
          <p:nvPr/>
        </p:nvSpPr>
        <p:spPr bwMode="auto">
          <a:xfrm>
            <a:off x="3667130" y="-169122"/>
            <a:ext cx="20575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8" name="Picture 2" descr="web_bngd_no_logo"/>
          <p:cNvPicPr>
            <a:picLocks noChangeAspect="1" noChangeArrowheads="1"/>
          </p:cNvPicPr>
          <p:nvPr/>
        </p:nvPicPr>
        <p:blipFill>
          <a:blip r:embed="rId3"/>
          <a:srcRect l="2083"/>
          <a:stretch>
            <a:fillRect/>
          </a:stretch>
        </p:blipFill>
        <p:spPr bwMode="auto">
          <a:xfrm>
            <a:off x="0" y="-86360"/>
            <a:ext cx="10058400" cy="785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4" descr="Narrow vertical"/>
          <p:cNvSpPr>
            <a:spLocks noChangeArrowheads="1" noChangeShapeType="1" noTextEdit="1"/>
          </p:cNvSpPr>
          <p:nvPr/>
        </p:nvSpPr>
        <p:spPr bwMode="auto">
          <a:xfrm>
            <a:off x="304800" y="1219201"/>
            <a:ext cx="9601200" cy="4643120"/>
          </a:xfrm>
          <a:prstGeom prst="rect">
            <a:avLst/>
          </a:prstGeom>
          <a:solidFill>
            <a:schemeClr val="accent6">
              <a:lumMod val="50000"/>
              <a:alpha val="12000"/>
            </a:schemeClr>
          </a:solidFill>
        </p:spPr>
        <p:txBody>
          <a:bodyPr wrap="none" lIns="101823" tIns="50911" rIns="101823" bIns="50911" fromWordArt="1">
            <a:prstTxWarp prst="textCurveUp">
              <a:avLst>
                <a:gd name="adj" fmla="val 11308"/>
              </a:avLst>
            </a:prstTxWarp>
          </a:bodyPr>
          <a:lstStyle/>
          <a:p>
            <a:pPr marL="381835" indent="-381835" algn="ctr">
              <a:spcBef>
                <a:spcPct val="20000"/>
              </a:spcBef>
              <a:buSzPct val="100000"/>
              <a:defRPr/>
            </a:pPr>
            <a:r>
              <a:rPr kumimoji="0" lang="en-US" sz="4300" b="1" i="0" kern="0" dirty="0" smtClean="0">
                <a:latin typeface="+mj-lt"/>
                <a:ea typeface="ＭＳ Ｐゴシック" pitchFamily="-65" charset="-128"/>
                <a:cs typeface="Chalkboard"/>
              </a:rPr>
              <a:t>Need Significant Increase in </a:t>
            </a:r>
          </a:p>
          <a:p>
            <a:pPr marL="381835" indent="-381835" algn="ctr">
              <a:spcBef>
                <a:spcPct val="20000"/>
              </a:spcBef>
              <a:buSzPct val="100000"/>
              <a:defRPr/>
            </a:pPr>
            <a:r>
              <a:rPr kumimoji="0" lang="en-US" sz="4300" b="1" i="0" kern="0" dirty="0" smtClean="0">
                <a:latin typeface="+mj-lt"/>
                <a:ea typeface="ＭＳ Ｐゴシック" pitchFamily="-65" charset="-128"/>
                <a:cs typeface="Chalkboard"/>
              </a:rPr>
              <a:t>Statistics at the highest energies.</a:t>
            </a:r>
          </a:p>
          <a:p>
            <a:pPr marL="381835" indent="-381835" algn="ctr">
              <a:spcBef>
                <a:spcPct val="20000"/>
              </a:spcBef>
              <a:buSzPct val="100000"/>
              <a:defRPr/>
            </a:pPr>
            <a:r>
              <a:rPr kumimoji="0" lang="en-US" sz="4300" b="1" i="0" kern="0" dirty="0" smtClean="0">
                <a:solidFill>
                  <a:srgbClr val="FFFF00"/>
                </a:solidFill>
                <a:latin typeface="+mj-lt"/>
                <a:ea typeface="ＭＳ Ｐゴシック" pitchFamily="-65" charset="-128"/>
                <a:cs typeface="Chalkboard"/>
              </a:rPr>
              <a:t>Large-Scale International Efforts </a:t>
            </a:r>
          </a:p>
          <a:p>
            <a:pPr marL="381835" indent="-381835" algn="ctr">
              <a:spcBef>
                <a:spcPct val="20000"/>
              </a:spcBef>
              <a:buSzPct val="100000"/>
              <a:defRPr/>
            </a:pPr>
            <a:r>
              <a:rPr kumimoji="0" lang="en-US" sz="4300" b="1" i="0" kern="0" dirty="0" smtClean="0">
                <a:solidFill>
                  <a:srgbClr val="FFFF00"/>
                </a:solidFill>
                <a:latin typeface="+mj-lt"/>
                <a:ea typeface="ＭＳ Ｐゴシック" pitchFamily="-65" charset="-128"/>
                <a:cs typeface="Chalkboard"/>
              </a:rPr>
              <a:t>can solve this mystery!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9047322" y="645905"/>
            <a:ext cx="20575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8439" name="Rectangle 16"/>
          <p:cNvSpPr>
            <a:spLocks noChangeArrowheads="1"/>
          </p:cNvSpPr>
          <p:nvPr/>
        </p:nvSpPr>
        <p:spPr bwMode="auto">
          <a:xfrm>
            <a:off x="3667130" y="-169122"/>
            <a:ext cx="20575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8" name="Picture 2" descr="web_bngd_no_logo"/>
          <p:cNvPicPr>
            <a:picLocks noChangeAspect="1" noChangeArrowheads="1"/>
          </p:cNvPicPr>
          <p:nvPr/>
        </p:nvPicPr>
        <p:blipFill>
          <a:blip r:embed="rId3"/>
          <a:srcRect l="2083"/>
          <a:stretch>
            <a:fillRect/>
          </a:stretch>
        </p:blipFill>
        <p:spPr bwMode="auto">
          <a:xfrm>
            <a:off x="0" y="-86360"/>
            <a:ext cx="10058400" cy="785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4" descr="Narrow vertical"/>
          <p:cNvSpPr>
            <a:spLocks noChangeArrowheads="1" noChangeShapeType="1" noTextEdit="1"/>
          </p:cNvSpPr>
          <p:nvPr/>
        </p:nvSpPr>
        <p:spPr bwMode="auto">
          <a:xfrm>
            <a:off x="304800" y="1219201"/>
            <a:ext cx="9601200" cy="4643120"/>
          </a:xfrm>
          <a:prstGeom prst="rect">
            <a:avLst/>
          </a:prstGeom>
          <a:solidFill>
            <a:schemeClr val="accent6">
              <a:lumMod val="50000"/>
              <a:alpha val="12000"/>
            </a:schemeClr>
          </a:solidFill>
        </p:spPr>
        <p:txBody>
          <a:bodyPr wrap="none" lIns="101823" tIns="50911" rIns="101823" bIns="50911" fromWordArt="1">
            <a:prstTxWarp prst="textCurveUp">
              <a:avLst>
                <a:gd name="adj" fmla="val 11308"/>
              </a:avLst>
            </a:prstTxWarp>
          </a:bodyPr>
          <a:lstStyle/>
          <a:p>
            <a:pPr marL="381835" indent="-381835" algn="ctr">
              <a:spcBef>
                <a:spcPct val="20000"/>
              </a:spcBef>
              <a:buSzPct val="100000"/>
              <a:defRPr/>
            </a:pPr>
            <a:r>
              <a:rPr kumimoji="0" lang="en-US" sz="4300" b="1" i="0" kern="0" dirty="0" smtClean="0">
                <a:latin typeface="+mj-lt"/>
                <a:ea typeface="ＭＳ Ｐゴシック" pitchFamily="-65" charset="-128"/>
                <a:cs typeface="Chalkboard"/>
              </a:rPr>
              <a:t>Need Significant Increase in </a:t>
            </a:r>
          </a:p>
          <a:p>
            <a:pPr marL="381835" indent="-381835" algn="ctr">
              <a:spcBef>
                <a:spcPct val="20000"/>
              </a:spcBef>
              <a:buSzPct val="100000"/>
              <a:defRPr/>
            </a:pPr>
            <a:r>
              <a:rPr kumimoji="0" lang="en-US" sz="4300" b="1" i="0" kern="0" dirty="0" smtClean="0">
                <a:latin typeface="+mj-lt"/>
                <a:ea typeface="ＭＳ Ｐゴシック" pitchFamily="-65" charset="-128"/>
                <a:cs typeface="Chalkboard"/>
              </a:rPr>
              <a:t>Statistics at the highest energies.</a:t>
            </a:r>
          </a:p>
          <a:p>
            <a:pPr marL="381835" indent="-381835" algn="ctr">
              <a:spcBef>
                <a:spcPct val="20000"/>
              </a:spcBef>
              <a:buSzPct val="100000"/>
              <a:defRPr/>
            </a:pPr>
            <a:r>
              <a:rPr kumimoji="0" lang="en-US" sz="4300" b="1" i="0" kern="0" dirty="0" smtClean="0">
                <a:solidFill>
                  <a:srgbClr val="FFFF00"/>
                </a:solidFill>
                <a:latin typeface="+mj-lt"/>
                <a:ea typeface="ＭＳ Ｐゴシック" pitchFamily="-65" charset="-128"/>
                <a:cs typeface="Chalkboard"/>
              </a:rPr>
              <a:t>Large-Scale International Efforts </a:t>
            </a:r>
          </a:p>
          <a:p>
            <a:pPr marL="381835" indent="-381835" algn="ctr">
              <a:spcBef>
                <a:spcPct val="20000"/>
              </a:spcBef>
              <a:buSzPct val="100000"/>
              <a:defRPr/>
            </a:pPr>
            <a:r>
              <a:rPr kumimoji="0" lang="en-US" sz="4300" b="1" i="0" kern="0" dirty="0" smtClean="0">
                <a:solidFill>
                  <a:srgbClr val="FFFF00"/>
                </a:solidFill>
                <a:latin typeface="+mj-lt"/>
                <a:ea typeface="ＭＳ Ｐゴシック" pitchFamily="-65" charset="-128"/>
                <a:cs typeface="Chalkboard"/>
              </a:rPr>
              <a:t>can solve this mystery!</a:t>
            </a:r>
          </a:p>
        </p:txBody>
      </p:sp>
      <p:sp>
        <p:nvSpPr>
          <p:cNvPr id="6" name="WordArt 4" descr="Narrow vertical"/>
          <p:cNvSpPr>
            <a:spLocks noChangeArrowheads="1" noChangeShapeType="1" noTextEdit="1"/>
          </p:cNvSpPr>
          <p:nvPr/>
        </p:nvSpPr>
        <p:spPr bwMode="auto">
          <a:xfrm rot="20292772">
            <a:off x="338459" y="3090444"/>
            <a:ext cx="8633460" cy="1570641"/>
          </a:xfrm>
          <a:prstGeom prst="rect">
            <a:avLst/>
          </a:prstGeom>
          <a:solidFill>
            <a:schemeClr val="accent1">
              <a:lumMod val="85000"/>
              <a:lumOff val="15000"/>
              <a:alpha val="39000"/>
            </a:schemeClr>
          </a:solidFill>
        </p:spPr>
        <p:txBody>
          <a:bodyPr wrap="none" lIns="101823" tIns="50911" rIns="101823" bIns="50911" fromWordArt="1">
            <a:prstTxWarp prst="textCurveUp">
              <a:avLst>
                <a:gd name="adj" fmla="val 15432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/>
            </a:r>
            <a:b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</a:br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Textile"/>
                <a:ea typeface="Textile"/>
                <a:cs typeface="Textile"/>
              </a:rPr>
              <a:t>VIELEN Dank!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69" y="0"/>
            <a:ext cx="9366262" cy="77724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861560" y="2418080"/>
            <a:ext cx="12573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t" anchorCtr="0" compatLnSpc="1">
            <a:prstTxWarp prst="textNoShape">
              <a:avLst/>
            </a:prstTxWarp>
          </a:bodyPr>
          <a:lstStyle/>
          <a:p>
            <a:pPr defTabSz="1018228">
              <a:defRPr/>
            </a:pPr>
            <a:r>
              <a:rPr lang="en-US" sz="2000" b="1" i="0" kern="0" dirty="0" smtClean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  <a:endParaRPr lang="en-US" sz="2000" b="1" i="0" kern="0" dirty="0">
              <a:solidFill>
                <a:srgbClr val="FF0000"/>
              </a:solidFill>
              <a:latin typeface="Times New Roman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292340" y="440436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7622" y="7353828"/>
            <a:ext cx="1955538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63140" y="172720"/>
            <a:ext cx="4945380" cy="69088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ctr" anchorCtr="0" compatLnSpc="1">
            <a:prstTxWarp prst="textNoShape">
              <a:avLst/>
            </a:prstTxWarp>
          </a:bodyPr>
          <a:lstStyle/>
          <a:p>
            <a:pPr defTabSz="1018228">
              <a:lnSpc>
                <a:spcPct val="50000"/>
              </a:lnSpc>
              <a:defRPr/>
            </a:pPr>
            <a:r>
              <a:rPr lang="en-US" sz="3600" b="1" i="0" kern="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Cosmic Ray Flux x E</a:t>
            </a:r>
            <a:r>
              <a:rPr lang="en-US" sz="3600" b="1" i="0" kern="0" baseline="3000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2</a:t>
            </a:r>
            <a:endParaRPr lang="en-US" sz="4000" b="1" i="0" kern="0" baseline="30000">
              <a:solidFill>
                <a:srgbClr val="000090"/>
              </a:solidFill>
              <a:latin typeface="New York" pitchFamily="-97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6" y="2331721"/>
            <a:ext cx="1819470" cy="77992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200" b="1" i="0">
                <a:solidFill>
                  <a:schemeClr val="bg2">
                    <a:lumMod val="60000"/>
                    <a:lumOff val="40000"/>
                  </a:schemeClr>
                </a:solidFill>
              </a:rPr>
              <a:t>Extragalactic </a:t>
            </a:r>
          </a:p>
          <a:p>
            <a:r>
              <a:rPr lang="en-US" sz="2200" b="1" i="0">
                <a:solidFill>
                  <a:schemeClr val="bg2">
                    <a:lumMod val="60000"/>
                    <a:lumOff val="40000"/>
                  </a:schemeClr>
                </a:solidFill>
              </a:rPr>
              <a:t>Sources</a:t>
            </a:r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6414107" y="3128678"/>
            <a:ext cx="1899921" cy="478726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0800000" flipH="1">
            <a:off x="7376166" y="3047528"/>
            <a:ext cx="1592579" cy="493232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8633460" y="552704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>
                <a:solidFill>
                  <a:srgbClr val="FF0000"/>
                </a:solidFill>
              </a:rPr>
              <a:t>GZK?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77741" y="863601"/>
            <a:ext cx="1208376" cy="77992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200" b="1" i="0">
                <a:solidFill>
                  <a:srgbClr val="0000FF"/>
                </a:solidFill>
              </a:rPr>
              <a:t>Galactic</a:t>
            </a:r>
          </a:p>
          <a:p>
            <a:r>
              <a:rPr lang="en-US" sz="2200" b="1" i="0">
                <a:solidFill>
                  <a:srgbClr val="0000FF"/>
                </a:solidFill>
              </a:rPr>
              <a:t>Sources</a:t>
            </a:r>
          </a:p>
        </p:txBody>
      </p:sp>
      <p:sp>
        <p:nvSpPr>
          <p:cNvPr id="18" name="Right Arrow 17"/>
          <p:cNvSpPr/>
          <p:nvPr/>
        </p:nvSpPr>
        <p:spPr bwMode="auto">
          <a:xfrm rot="5400000">
            <a:off x="5202528" y="2049178"/>
            <a:ext cx="1640841" cy="478726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10800000">
            <a:off x="4861567" y="1640844"/>
            <a:ext cx="1257301" cy="493232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1" y="609601"/>
            <a:ext cx="5334000" cy="1061723"/>
          </a:xfrm>
        </p:spPr>
        <p:txBody>
          <a:bodyPr/>
          <a:lstStyle/>
          <a:p>
            <a:pPr>
              <a:spcAft>
                <a:spcPts val="5398"/>
              </a:spcAft>
            </a:pPr>
            <a:r>
              <a:rPr lang="en-US"/>
              <a:t>Direct Detection: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3200"/>
              <a:t>Things are getting</a:t>
            </a:r>
            <a:br>
              <a:rPr lang="en-US" sz="3200"/>
            </a:br>
            <a:r>
              <a:rPr lang="en-US" sz="3200"/>
              <a:t>interesting...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601" y="2209800"/>
            <a:ext cx="6280399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685432" y="1634635"/>
            <a:ext cx="7899401" cy="4528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9326" y="7162801"/>
            <a:ext cx="979671" cy="369289"/>
          </a:xfrm>
          <a:prstGeom prst="rect">
            <a:avLst/>
          </a:prstGeom>
          <a:solidFill>
            <a:schemeClr val="tx1"/>
          </a:solidFill>
        </p:spPr>
        <p:txBody>
          <a:bodyPr wrap="none" lIns="91398" tIns="45699" rIns="91398" bIns="45699" rtlCol="0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1 TeV/N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2819401"/>
            <a:ext cx="787310" cy="369289"/>
          </a:xfrm>
          <a:prstGeom prst="rect">
            <a:avLst/>
          </a:prstGeom>
          <a:noFill/>
        </p:spPr>
        <p:txBody>
          <a:bodyPr wrap="none" lIns="91398" tIns="45699" rIns="91398" bIns="45699" rtlCol="0">
            <a:spAutoFit/>
          </a:bodyPr>
          <a:lstStyle/>
          <a:p>
            <a:r>
              <a:rPr lang="en-US" sz="1800" i="0">
                <a:solidFill>
                  <a:srgbClr val="000000"/>
                </a:solidFill>
              </a:rPr>
              <a:t>proton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8402" y="4267203"/>
            <a:ext cx="453886" cy="369289"/>
          </a:xfrm>
          <a:prstGeom prst="rect">
            <a:avLst/>
          </a:prstGeom>
          <a:noFill/>
        </p:spPr>
        <p:txBody>
          <a:bodyPr wrap="none" lIns="91398" tIns="45699" rIns="91398" bIns="45699" rtlCol="0">
            <a:spAutoFit/>
          </a:bodyPr>
          <a:lstStyle/>
          <a:p>
            <a:r>
              <a:rPr lang="en-US" sz="1800" i="0">
                <a:solidFill>
                  <a:srgbClr val="000000"/>
                </a:solidFill>
              </a:rPr>
              <a:t>He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>
            <a:off x="4114800" y="7162800"/>
            <a:ext cx="3810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304800"/>
            <a:ext cx="9387840" cy="1295400"/>
          </a:xfrm>
        </p:spPr>
        <p:txBody>
          <a:bodyPr/>
          <a:lstStyle/>
          <a:p>
            <a:r>
              <a:rPr lang="en-US"/>
              <a:t>Just Below the Knee...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1" y="1308101"/>
            <a:ext cx="9283700" cy="6311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387840" cy="914401"/>
          </a:xfrm>
        </p:spPr>
        <p:txBody>
          <a:bodyPr/>
          <a:lstStyle/>
          <a:p>
            <a:r>
              <a:rPr lang="en-US"/>
              <a:t>Above the Knee...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4" y="1295402"/>
            <a:ext cx="9144000" cy="6408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3" y="2133600"/>
            <a:ext cx="2641601" cy="119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4" y="762004"/>
            <a:ext cx="3525484" cy="507821"/>
          </a:xfrm>
          <a:prstGeom prst="rect">
            <a:avLst/>
          </a:prstGeom>
          <a:noFill/>
        </p:spPr>
        <p:txBody>
          <a:bodyPr wrap="none" lIns="91398" tIns="45699" rIns="91398" bIns="45699" rtlCol="0">
            <a:spAutoFit/>
          </a:bodyPr>
          <a:lstStyle/>
          <a:p>
            <a:r>
              <a:rPr lang="en-US" i="0">
                <a:latin typeface="+mj-lt"/>
              </a:rPr>
              <a:t>KASCADE + K-Grande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387840" cy="914401"/>
          </a:xfrm>
        </p:spPr>
        <p:txBody>
          <a:bodyPr/>
          <a:lstStyle/>
          <a:p>
            <a:r>
              <a:rPr lang="en-US"/>
              <a:t>Above the Knee...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4" y="1295402"/>
            <a:ext cx="9144000" cy="6408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3" y="2133600"/>
            <a:ext cx="2641601" cy="119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4" y="762004"/>
            <a:ext cx="3525484" cy="507821"/>
          </a:xfrm>
          <a:prstGeom prst="rect">
            <a:avLst/>
          </a:prstGeom>
          <a:noFill/>
        </p:spPr>
        <p:txBody>
          <a:bodyPr wrap="none" lIns="91398" tIns="45699" rIns="91398" bIns="45699" rtlCol="0">
            <a:spAutoFit/>
          </a:bodyPr>
          <a:lstStyle/>
          <a:p>
            <a:r>
              <a:rPr lang="en-US" i="0">
                <a:latin typeface="+mj-lt"/>
              </a:rPr>
              <a:t>KASCADE + K-Grande</a:t>
            </a:r>
          </a:p>
        </p:txBody>
      </p:sp>
      <p:sp>
        <p:nvSpPr>
          <p:cNvPr id="7" name="Up Arrow 6"/>
          <p:cNvSpPr/>
          <p:nvPr/>
        </p:nvSpPr>
        <p:spPr bwMode="auto">
          <a:xfrm rot="10800000" flipV="1">
            <a:off x="5029205" y="4800600"/>
            <a:ext cx="762000" cy="2286000"/>
          </a:xfrm>
          <a:prstGeom prst="upArrow">
            <a:avLst/>
          </a:prstGeom>
          <a:solidFill>
            <a:srgbClr val="FF0000">
              <a:alpha val="5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defTabSz="913973"/>
            <a:r>
              <a:rPr lang="en-US" sz="2500" i="0">
                <a:solidFill>
                  <a:schemeClr val="bg1"/>
                </a:solidFill>
                <a:latin typeface="Times New Roman" pitchFamily="-97" charset="0"/>
              </a:rPr>
              <a:t>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70560" y="259080"/>
            <a:ext cx="8312150" cy="1101090"/>
          </a:xfrm>
        </p:spPr>
        <p:txBody>
          <a:bodyPr/>
          <a:lstStyle/>
          <a:p>
            <a:r>
              <a:rPr lang="en-US" smtClean="0">
                <a:latin typeface="Chalkboard" pitchFamily="-65" charset="0"/>
              </a:rPr>
              <a:t>LHC tests of Hadronic Models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latin typeface="Chalkboard" pitchFamily="-65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595" y="1396153"/>
            <a:ext cx="10435590" cy="5426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9615" y="1813560"/>
            <a:ext cx="10281123" cy="466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69" y="0"/>
            <a:ext cx="9366262" cy="77724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861560" y="2418080"/>
            <a:ext cx="12573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t" anchorCtr="0" compatLnSpc="1">
            <a:prstTxWarp prst="textNoShape">
              <a:avLst/>
            </a:prstTxWarp>
          </a:bodyPr>
          <a:lstStyle/>
          <a:p>
            <a:pPr defTabSz="1018228">
              <a:defRPr/>
            </a:pPr>
            <a:r>
              <a:rPr lang="en-US" sz="2000" b="1" i="0" kern="0" dirty="0" smtClean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  <a:endParaRPr lang="en-US" sz="2000" b="1" i="0" kern="0" dirty="0">
              <a:solidFill>
                <a:srgbClr val="FF0000"/>
              </a:solidFill>
              <a:latin typeface="Times New Roman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292340" y="440436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7622" y="7353828"/>
            <a:ext cx="1955538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63140" y="172720"/>
            <a:ext cx="4945380" cy="69088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ctr" anchorCtr="0" compatLnSpc="1">
            <a:prstTxWarp prst="textNoShape">
              <a:avLst/>
            </a:prstTxWarp>
          </a:bodyPr>
          <a:lstStyle/>
          <a:p>
            <a:pPr defTabSz="1018228">
              <a:lnSpc>
                <a:spcPct val="50000"/>
              </a:lnSpc>
              <a:defRPr/>
            </a:pPr>
            <a:r>
              <a:rPr lang="en-US" sz="3600" b="1" i="0" kern="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Cosmic Ray Flux x E</a:t>
            </a:r>
            <a:r>
              <a:rPr lang="en-US" sz="3600" b="1" i="0" kern="0" baseline="3000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2</a:t>
            </a:r>
            <a:endParaRPr lang="en-US" sz="4000" b="1" i="0" kern="0" baseline="30000">
              <a:solidFill>
                <a:srgbClr val="000090"/>
              </a:solidFill>
              <a:latin typeface="New York" pitchFamily="-97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6" y="2331721"/>
            <a:ext cx="1819470" cy="77992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200" b="1" i="0">
                <a:solidFill>
                  <a:schemeClr val="bg2">
                    <a:lumMod val="60000"/>
                    <a:lumOff val="40000"/>
                  </a:schemeClr>
                </a:solidFill>
              </a:rPr>
              <a:t>Extragalactic </a:t>
            </a:r>
          </a:p>
          <a:p>
            <a:r>
              <a:rPr lang="en-US" sz="2200" b="1" i="0">
                <a:solidFill>
                  <a:schemeClr val="bg2">
                    <a:lumMod val="60000"/>
                    <a:lumOff val="40000"/>
                  </a:schemeClr>
                </a:solidFill>
              </a:rPr>
              <a:t>Sources</a:t>
            </a:r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6414107" y="3128678"/>
            <a:ext cx="1899921" cy="478726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0800000" flipH="1">
            <a:off x="7376166" y="3047528"/>
            <a:ext cx="1592579" cy="493232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8633460" y="552704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>
                <a:solidFill>
                  <a:srgbClr val="FF0000"/>
                </a:solidFill>
              </a:rPr>
              <a:t>GZK?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37964" y="777241"/>
            <a:ext cx="1281938" cy="77992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200" b="1" i="0">
                <a:solidFill>
                  <a:srgbClr val="0000FF"/>
                </a:solidFill>
              </a:rPr>
              <a:t>Galactic</a:t>
            </a:r>
          </a:p>
          <a:p>
            <a:r>
              <a:rPr lang="en-US" sz="2200" b="1" i="0">
                <a:solidFill>
                  <a:srgbClr val="0000FF"/>
                </a:solidFill>
              </a:rPr>
              <a:t>Sources?</a:t>
            </a:r>
          </a:p>
        </p:txBody>
      </p:sp>
      <p:sp>
        <p:nvSpPr>
          <p:cNvPr id="20" name="Right Arrow 19"/>
          <p:cNvSpPr/>
          <p:nvPr/>
        </p:nvSpPr>
        <p:spPr bwMode="auto">
          <a:xfrm rot="5400000">
            <a:off x="6543647" y="2135538"/>
            <a:ext cx="1640841" cy="478726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0800000">
            <a:off x="6202686" y="1727203"/>
            <a:ext cx="1257301" cy="493232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1704"/>
            <a:ext cx="5791200" cy="4450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24"/>
            <a:ext cx="5029200" cy="3622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505203"/>
            <a:ext cx="4572000" cy="38961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0602" y="3581402"/>
            <a:ext cx="3261860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 smtClean="0">
                <a:solidFill>
                  <a:srgbClr val="000000"/>
                </a:solidFill>
              </a:rPr>
              <a:t>Ptuskin, Zirakashvili, Seo ‘10</a:t>
            </a:r>
            <a:endParaRPr lang="en-US" sz="2000" i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404" y="4572001"/>
            <a:ext cx="1687772" cy="400067"/>
          </a:xfrm>
          <a:prstGeom prst="rect">
            <a:avLst/>
          </a:prstGeom>
          <a:noFill/>
        </p:spPr>
        <p:txBody>
          <a:bodyPr wrap="none" lIns="91398" tIns="45699" rIns="91398" bIns="45699" rtlCol="0">
            <a:spAutoFit/>
          </a:bodyPr>
          <a:lstStyle/>
          <a:p>
            <a:r>
              <a:rPr lang="en-US" sz="2000" i="0">
                <a:solidFill>
                  <a:srgbClr val="000000"/>
                </a:solidFill>
              </a:rPr>
              <a:t>A. Hillas 2005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1" y="762000"/>
            <a:ext cx="50292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69" y="0"/>
            <a:ext cx="9366262" cy="77724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861560" y="2418080"/>
            <a:ext cx="12573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t" anchorCtr="0" compatLnSpc="1">
            <a:prstTxWarp prst="textNoShape">
              <a:avLst/>
            </a:prstTxWarp>
          </a:bodyPr>
          <a:lstStyle/>
          <a:p>
            <a:pPr defTabSz="1018228">
              <a:defRPr/>
            </a:pPr>
            <a:r>
              <a:rPr lang="en-US" sz="2000" b="1" i="0" kern="0" dirty="0" smtClean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  <a:endParaRPr lang="en-US" sz="2000" b="1" i="0" kern="0" dirty="0">
              <a:solidFill>
                <a:srgbClr val="FF0000"/>
              </a:solidFill>
              <a:latin typeface="Times New Roman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292340" y="440436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7622" y="7353828"/>
            <a:ext cx="1955538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63140" y="172720"/>
            <a:ext cx="4945380" cy="69088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ctr" anchorCtr="0" compatLnSpc="1">
            <a:prstTxWarp prst="textNoShape">
              <a:avLst/>
            </a:prstTxWarp>
          </a:bodyPr>
          <a:lstStyle/>
          <a:p>
            <a:pPr defTabSz="1018228">
              <a:lnSpc>
                <a:spcPct val="50000"/>
              </a:lnSpc>
              <a:defRPr/>
            </a:pPr>
            <a:r>
              <a:rPr lang="en-US" sz="3600" b="1" i="0" kern="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Cosmic Ray Flux x E</a:t>
            </a:r>
            <a:r>
              <a:rPr lang="en-US" sz="3600" b="1" i="0" kern="0" baseline="3000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2</a:t>
            </a:r>
            <a:endParaRPr lang="en-US" sz="4000" b="1" i="0" kern="0" baseline="30000">
              <a:solidFill>
                <a:srgbClr val="000090"/>
              </a:solidFill>
              <a:latin typeface="New York" pitchFamily="-97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8633460" y="552704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>
                <a:solidFill>
                  <a:srgbClr val="FF0000"/>
                </a:solidFill>
              </a:rPr>
              <a:t>GZK?</a:t>
            </a:r>
          </a:p>
        </p:txBody>
      </p:sp>
      <p:sp>
        <p:nvSpPr>
          <p:cNvPr id="15" name="TextBox 14"/>
          <p:cNvSpPr txBox="1"/>
          <p:nvPr/>
        </p:nvSpPr>
        <p:spPr>
          <a:xfrm rot="2383067">
            <a:off x="3275136" y="3881425"/>
            <a:ext cx="4422320" cy="400067"/>
          </a:xfrm>
          <a:prstGeom prst="rect">
            <a:avLst/>
          </a:prstGeom>
          <a:noFill/>
        </p:spPr>
        <p:txBody>
          <a:bodyPr wrap="none" lIns="91398" tIns="45699" rIns="91398" bIns="45699" rtlCol="0">
            <a:spAutoFit/>
          </a:bodyPr>
          <a:lstStyle/>
          <a:p>
            <a:r>
              <a:rPr lang="en-US" sz="2000" b="1" i="0">
                <a:solidFill>
                  <a:srgbClr val="FF0000"/>
                </a:solidFill>
              </a:rPr>
              <a:t>warning: turbulent waters underneath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69" y="0"/>
            <a:ext cx="9366262" cy="77724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861560" y="2418080"/>
            <a:ext cx="12573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t" anchorCtr="0" compatLnSpc="1">
            <a:prstTxWarp prst="textNoShape">
              <a:avLst/>
            </a:prstTxWarp>
          </a:bodyPr>
          <a:lstStyle/>
          <a:p>
            <a:pPr defTabSz="1018228">
              <a:defRPr/>
            </a:pPr>
            <a:r>
              <a:rPr lang="en-US" sz="2000" b="1" i="0" kern="0" dirty="0" smtClean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  <a:endParaRPr lang="en-US" sz="2000" b="1" i="0" kern="0" dirty="0">
              <a:solidFill>
                <a:srgbClr val="FF0000"/>
              </a:solidFill>
              <a:latin typeface="Times New Roman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292340" y="440436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11442" y="7353828"/>
            <a:ext cx="1955538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5196840" y="5613400"/>
            <a:ext cx="1508760" cy="14681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63140" y="172720"/>
            <a:ext cx="4945380" cy="69088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ctr" anchorCtr="0" compatLnSpc="1">
            <a:prstTxWarp prst="textNoShape">
              <a:avLst/>
            </a:prstTxWarp>
          </a:bodyPr>
          <a:lstStyle/>
          <a:p>
            <a:pPr defTabSz="1018228">
              <a:lnSpc>
                <a:spcPct val="50000"/>
              </a:lnSpc>
              <a:defRPr/>
            </a:pPr>
            <a:r>
              <a:rPr lang="en-US" sz="3600" b="1" i="0" kern="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Cosmic Ray Flux x E</a:t>
            </a:r>
            <a:r>
              <a:rPr lang="en-US" sz="3600" b="1" i="0" kern="0" baseline="3000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2</a:t>
            </a:r>
            <a:endParaRPr lang="en-US" sz="4000" b="1" i="0" kern="0" baseline="30000">
              <a:solidFill>
                <a:srgbClr val="000090"/>
              </a:solidFill>
              <a:latin typeface="New York" pitchFamily="-97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8717280" y="569976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>
                <a:solidFill>
                  <a:srgbClr val="FF0000"/>
                </a:solidFill>
              </a:rPr>
              <a:t>GZK?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69" y="0"/>
            <a:ext cx="9366262" cy="77724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861560" y="2418080"/>
            <a:ext cx="12573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t" anchorCtr="0" compatLnSpc="1">
            <a:prstTxWarp prst="textNoShape">
              <a:avLst/>
            </a:prstTxWarp>
          </a:bodyPr>
          <a:lstStyle/>
          <a:p>
            <a:pPr defTabSz="1018228">
              <a:defRPr/>
            </a:pPr>
            <a:r>
              <a:rPr lang="en-US" sz="2000" b="1" i="0" kern="0" dirty="0" smtClean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  <a:endParaRPr lang="en-US" sz="2000" b="1" i="0" kern="0" dirty="0">
              <a:solidFill>
                <a:srgbClr val="FF0000"/>
              </a:solidFill>
              <a:latin typeface="Times New Roman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292340" y="440436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7622" y="7353828"/>
            <a:ext cx="1955538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63140" y="172720"/>
            <a:ext cx="4945380" cy="69088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ctr" anchorCtr="0" compatLnSpc="1">
            <a:prstTxWarp prst="textNoShape">
              <a:avLst/>
            </a:prstTxWarp>
          </a:bodyPr>
          <a:lstStyle/>
          <a:p>
            <a:pPr defTabSz="1018228">
              <a:lnSpc>
                <a:spcPct val="50000"/>
              </a:lnSpc>
              <a:defRPr/>
            </a:pPr>
            <a:r>
              <a:rPr lang="en-US" sz="3600" b="1" i="0" kern="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Cosmic Ray Flux x E</a:t>
            </a:r>
            <a:r>
              <a:rPr lang="en-US" sz="3600" b="1" i="0" kern="0" baseline="3000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2</a:t>
            </a:r>
            <a:endParaRPr lang="en-US" sz="4000" b="1" i="0" kern="0" baseline="30000">
              <a:solidFill>
                <a:srgbClr val="000090"/>
              </a:solidFill>
              <a:latin typeface="New York" pitchFamily="-97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6" y="2331721"/>
            <a:ext cx="1819470" cy="77992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200" b="1" i="0">
                <a:solidFill>
                  <a:schemeClr val="bg2">
                    <a:lumMod val="60000"/>
                    <a:lumOff val="40000"/>
                  </a:schemeClr>
                </a:solidFill>
              </a:rPr>
              <a:t>Extragalactic </a:t>
            </a:r>
          </a:p>
          <a:p>
            <a:r>
              <a:rPr lang="en-US" sz="2200" b="1" i="0">
                <a:solidFill>
                  <a:schemeClr val="bg2">
                    <a:lumMod val="60000"/>
                    <a:lumOff val="40000"/>
                  </a:schemeClr>
                </a:solidFill>
              </a:rPr>
              <a:t>Sources</a:t>
            </a:r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6414107" y="3128678"/>
            <a:ext cx="1899921" cy="478726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0800000" flipH="1">
            <a:off x="7376166" y="3047528"/>
            <a:ext cx="1592579" cy="493232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8633460" y="552704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>
                <a:solidFill>
                  <a:srgbClr val="FF0000"/>
                </a:solidFill>
              </a:rPr>
              <a:t>GZK?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0058400" cy="1122680"/>
          </a:xfrm>
          <a:noFill/>
        </p:spPr>
        <p:txBody>
          <a:bodyPr/>
          <a:lstStyle/>
          <a:p>
            <a:r>
              <a:rPr lang="en-US">
                <a:solidFill>
                  <a:srgbClr val="FFFF00"/>
                </a:solidFill>
                <a:ea typeface="ＭＳ Ｐゴシック" pitchFamily="-108" charset="-128"/>
                <a:cs typeface="ＭＳ Ｐゴシック" pitchFamily="-108" charset="-128"/>
              </a:rPr>
              <a:t>“Cosmologically Meaningful Termination”</a:t>
            </a:r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99920"/>
            <a:ext cx="10058400" cy="476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6649720"/>
            <a:ext cx="10058400" cy="1209040"/>
          </a:xfrm>
          <a:noFill/>
        </p:spPr>
        <p:txBody>
          <a:bodyPr lIns="101823" tIns="50911" rIns="101823" bIns="50911"/>
          <a:lstStyle/>
          <a:p>
            <a:pPr>
              <a:buFont typeface="Monotype Sorts" pitchFamily="-108" charset="2"/>
              <a:buNone/>
            </a:pPr>
            <a:r>
              <a:rPr lang="en-US" sz="2200" b="1">
                <a:ea typeface="ＭＳ Ｐゴシック" pitchFamily="-108" charset="-128"/>
                <a:cs typeface="ＭＳ Ｐゴシック" pitchFamily="-108" charset="-128"/>
              </a:rPr>
              <a:t>GZK Cutoff</a:t>
            </a:r>
          </a:p>
          <a:p>
            <a:pPr>
              <a:buFont typeface="Monotype Sorts" pitchFamily="-108" charset="2"/>
              <a:buNone/>
            </a:pPr>
            <a:r>
              <a:rPr lang="en-US" sz="2000">
                <a:ea typeface="ＭＳ Ｐゴシック" pitchFamily="-108" charset="-128"/>
                <a:cs typeface="ＭＳ Ｐゴシック" pitchFamily="-108" charset="-128"/>
              </a:rPr>
              <a:t>Greisen, Zatsepin, Kuzmin </a:t>
            </a:r>
          </a:p>
          <a:p>
            <a:pPr>
              <a:buFont typeface="Monotype Sorts" pitchFamily="-108" charset="2"/>
              <a:buNone/>
            </a:pPr>
            <a:r>
              <a:rPr lang="en-US" sz="2000">
                <a:ea typeface="ＭＳ Ｐゴシック" pitchFamily="-108" charset="-128"/>
                <a:cs typeface="ＭＳ Ｐゴシック" pitchFamily="-108" charset="-128"/>
              </a:rPr>
              <a:t>1966</a:t>
            </a:r>
            <a:endParaRPr lang="en-US" sz="220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268980" y="3195326"/>
            <a:ext cx="3436620" cy="94178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807"/>
                </a:solidFill>
              </a:rPr>
              <a:t>p+</a:t>
            </a:r>
            <a:r>
              <a:rPr lang="en-US" b="1">
                <a:solidFill>
                  <a:srgbClr val="FFF807"/>
                </a:solidFill>
                <a:sym typeface="Symbol" pitchFamily="-108" charset="2"/>
              </a:rPr>
              <a:t></a:t>
            </a:r>
            <a:r>
              <a:rPr lang="en-US" b="1" baseline="-25000">
                <a:solidFill>
                  <a:srgbClr val="FFF807"/>
                </a:solidFill>
                <a:sym typeface="Symbol" pitchFamily="-108" charset="2"/>
              </a:rPr>
              <a:t>cmb</a:t>
            </a:r>
            <a:r>
              <a:rPr lang="en-US" b="1">
                <a:solidFill>
                  <a:srgbClr val="FFF807"/>
                </a:solidFill>
                <a:sym typeface="Symbol" pitchFamily="-108" charset="2"/>
              </a:rPr>
              <a:t> </a:t>
            </a:r>
            <a:r>
              <a:rPr lang="en-US" b="1" baseline="30000">
                <a:solidFill>
                  <a:srgbClr val="FFF807"/>
                </a:solidFill>
                <a:sym typeface="Symbol" pitchFamily="-108" charset="2"/>
              </a:rPr>
              <a:t>+</a:t>
            </a:r>
            <a:r>
              <a:rPr lang="en-US" b="1">
                <a:solidFill>
                  <a:srgbClr val="FFF807"/>
                </a:solidFill>
                <a:sym typeface="Symbol" pitchFamily="-108" charset="2"/>
              </a:rPr>
              <a:t>  p + </a:t>
            </a:r>
            <a:r>
              <a:rPr lang="en-US" b="1" baseline="30000">
                <a:solidFill>
                  <a:srgbClr val="FFF807"/>
                </a:solidFill>
                <a:sym typeface="Symbol" pitchFamily="-108" charset="2"/>
              </a:rPr>
              <a:t>0</a:t>
            </a:r>
          </a:p>
          <a:p>
            <a:r>
              <a:rPr lang="en-US" b="1" baseline="30000">
                <a:solidFill>
                  <a:srgbClr val="FFF807"/>
                </a:solidFill>
                <a:sym typeface="Symbol" pitchFamily="-108" charset="2"/>
              </a:rPr>
              <a:t>	</a:t>
            </a:r>
            <a:r>
              <a:rPr lang="en-US" b="1">
                <a:solidFill>
                  <a:srgbClr val="FFF807"/>
                </a:solidFill>
                <a:sym typeface="Symbol" pitchFamily="-108" charset="2"/>
              </a:rPr>
              <a:t>         n +  </a:t>
            </a:r>
            <a:r>
              <a:rPr lang="en-US" b="1" baseline="30000">
                <a:solidFill>
                  <a:srgbClr val="FFF807"/>
                </a:solidFill>
                <a:sym typeface="Symbol" pitchFamily="-108" charset="2"/>
              </a:rPr>
              <a:t>+</a:t>
            </a: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3604260" y="4836161"/>
            <a:ext cx="3101340" cy="12108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1823" tIns="50911" rIns="101823" bIns="5091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Proton Horizon</a:t>
            </a:r>
          </a:p>
          <a:p>
            <a:pPr algn="ctr"/>
            <a:r>
              <a:rPr lang="en-US" sz="3600" i="0">
                <a:solidFill>
                  <a:srgbClr val="FFFF00"/>
                </a:solidFill>
              </a:rPr>
              <a:t>~10</a:t>
            </a:r>
            <a:r>
              <a:rPr lang="en-US" sz="3600" i="0" baseline="30000">
                <a:solidFill>
                  <a:srgbClr val="FFFF00"/>
                </a:solidFill>
              </a:rPr>
              <a:t>20</a:t>
            </a:r>
            <a:r>
              <a:rPr lang="en-US" sz="3600" i="0">
                <a:solidFill>
                  <a:srgbClr val="FFFF00"/>
                </a:solidFill>
              </a:rPr>
              <a:t> eV</a:t>
            </a:r>
            <a:endParaRPr lang="en-US" i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59080"/>
            <a:ext cx="9387840" cy="1295400"/>
          </a:xfrm>
        </p:spPr>
        <p:txBody>
          <a:bodyPr/>
          <a:lstStyle/>
          <a:p>
            <a:r>
              <a:rPr lang="en-US"/>
              <a:t>Greisen-Zatsepin-Kuzmin cutoff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940" y="1381764"/>
            <a:ext cx="7432040" cy="6221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3devent_large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125" b="-2125"/>
          <a:stretch>
            <a:fillRect/>
          </a:stretch>
        </p:blipFill>
        <p:spPr>
          <a:xfrm>
            <a:off x="4526280" y="0"/>
            <a:ext cx="5532120" cy="379984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25000"/>
          <a:stretch>
            <a:fillRect/>
          </a:stretch>
        </p:blipFill>
        <p:spPr>
          <a:xfrm>
            <a:off x="0" y="0"/>
            <a:ext cx="4526293" cy="7772400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526280" y="1"/>
            <a:ext cx="5113020" cy="74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sz="2200" b="1" i="0">
                <a:solidFill>
                  <a:schemeClr val="bg2">
                    <a:lumMod val="60000"/>
                    <a:lumOff val="40000"/>
                  </a:schemeClr>
                </a:solidFill>
                <a:latin typeface="Chalkboard" pitchFamily="-108" charset="0"/>
              </a:rPr>
              <a:t>High Resolution Fly’s Eye (1997-2006)  </a:t>
            </a:r>
          </a:p>
          <a:p>
            <a:r>
              <a:rPr lang="en-US" sz="2000" b="1" i="0">
                <a:solidFill>
                  <a:schemeClr val="bg2">
                    <a:lumMod val="60000"/>
                    <a:lumOff val="40000"/>
                  </a:schemeClr>
                </a:solidFill>
                <a:latin typeface="Chalkboard" pitchFamily="-108" charset="0"/>
              </a:rPr>
              <a:t>2 fluorescence telescopes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" y="172726"/>
            <a:ext cx="4462389" cy="2011031"/>
          </a:xfrm>
          <a:prstGeom prst="rect">
            <a:avLst/>
          </a:prstGeom>
          <a:solidFill>
            <a:schemeClr val="tx1"/>
          </a:solidFill>
        </p:spPr>
        <p:txBody>
          <a:bodyPr wrap="square" lIns="101823" tIns="50911" rIns="101823" bIns="50911" rtlCol="0">
            <a:spAutoFit/>
          </a:bodyPr>
          <a:lstStyle/>
          <a:p>
            <a:pPr algn="ctr"/>
            <a:endParaRPr lang="en-US" sz="3100" i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3100" i="0">
                <a:solidFill>
                  <a:srgbClr val="0000FF"/>
                </a:solidFill>
                <a:latin typeface="+mj-lt"/>
              </a:rPr>
              <a:t>Last Century’s question:</a:t>
            </a:r>
          </a:p>
          <a:p>
            <a:pPr algn="ctr"/>
            <a:r>
              <a:rPr lang="en-US" sz="3100" i="0">
                <a:solidFill>
                  <a:srgbClr val="0000FF"/>
                </a:solidFill>
                <a:latin typeface="+mj-lt"/>
              </a:rPr>
              <a:t>GZK or No GZK?</a:t>
            </a:r>
          </a:p>
          <a:p>
            <a:endParaRPr lang="en-US" sz="3100" i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7" name="Picture 16" descr="aken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280" y="3281680"/>
            <a:ext cx="5532120" cy="4490720"/>
          </a:xfrm>
          <a:prstGeom prst="rect">
            <a:avLst/>
          </a:prstGeom>
        </p:spPr>
      </p:pic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4526280" y="3281680"/>
            <a:ext cx="4526280" cy="604520"/>
          </a:xfrm>
          <a:prstGeom prst="rect">
            <a:avLst/>
          </a:prstGeom>
          <a:solidFill>
            <a:schemeClr val="tx1">
              <a:lumMod val="75000"/>
              <a:alpha val="76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ctr" anchorCtr="0" compatLnSpc="1">
            <a:prstTxWarp prst="textNoShape">
              <a:avLst/>
            </a:prstTxWarp>
          </a:bodyPr>
          <a:lstStyle/>
          <a:p>
            <a:pPr defTabSz="1018228">
              <a:lnSpc>
                <a:spcPct val="80000"/>
              </a:lnSpc>
              <a:defRPr/>
            </a:pPr>
            <a:r>
              <a:rPr lang="en-US" sz="2200" b="1" i="0" kern="0">
                <a:solidFill>
                  <a:srgbClr val="0000FF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AGASA (1984-2003) </a:t>
            </a:r>
            <a:r>
              <a:rPr lang="en-US" sz="2000" i="0" kern="0">
                <a:solidFill>
                  <a:srgbClr val="0000FF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100 km</a:t>
            </a:r>
            <a:r>
              <a:rPr lang="en-US" sz="2000" i="0" kern="0" baseline="30000">
                <a:solidFill>
                  <a:srgbClr val="0000FF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2000" i="0" kern="0">
                <a:solidFill>
                  <a:srgbClr val="0000FF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 area, </a:t>
            </a:r>
            <a:br>
              <a:rPr lang="en-US" sz="2000" i="0" kern="0">
                <a:solidFill>
                  <a:srgbClr val="0000FF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2000" i="0" kern="0">
                <a:solidFill>
                  <a:srgbClr val="0000FF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111 scintillators, 1km spacing</a:t>
            </a:r>
            <a:r>
              <a:rPr lang="en-US" sz="2000" b="1" i="0" kern="0">
                <a:solidFill>
                  <a:srgbClr val="0000FF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sz="3600" b="1" i="0" kern="0">
              <a:solidFill>
                <a:srgbClr val="FF0724"/>
              </a:solidFill>
              <a:latin typeface="+mj-lt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52800" y="863600"/>
            <a:ext cx="6705600" cy="6908800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25000"/>
          <a:stretch>
            <a:fillRect/>
          </a:stretch>
        </p:blipFill>
        <p:spPr>
          <a:xfrm>
            <a:off x="0" y="0"/>
            <a:ext cx="4526293" cy="777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222307"/>
            <a:ext cx="4648200" cy="455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8229601" y="4663440"/>
            <a:ext cx="922020" cy="94996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9" descr="hr12_200307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2460" y="4"/>
            <a:ext cx="5532120" cy="394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4861560" y="3799840"/>
            <a:ext cx="3855720" cy="863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ctr" anchorCtr="0" compatLnSpc="1">
            <a:prstTxWarp prst="textNoShape">
              <a:avLst/>
            </a:prstTxWarp>
          </a:bodyPr>
          <a:lstStyle/>
          <a:p>
            <a:pPr algn="ctr" defTabSz="1018228">
              <a:lnSpc>
                <a:spcPct val="80000"/>
              </a:lnSpc>
              <a:defRPr/>
            </a:pPr>
            <a:r>
              <a:rPr lang="en-US" sz="2200" b="1" i="0" kern="0">
                <a:solidFill>
                  <a:srgbClr val="0000FF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AGASA (1984-2003) </a:t>
            </a:r>
            <a:r>
              <a:rPr lang="en-US" sz="3600" b="1" i="0" kern="0">
                <a:solidFill>
                  <a:srgbClr val="0000FF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/>
            </a:r>
            <a:br>
              <a:rPr lang="en-US" sz="3600" b="1" i="0" kern="0">
                <a:solidFill>
                  <a:srgbClr val="0000FF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2000" i="0" kern="0">
                <a:solidFill>
                  <a:srgbClr val="0000FF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100 km</a:t>
            </a:r>
            <a:r>
              <a:rPr lang="en-US" sz="2000" i="0" kern="0" baseline="30000">
                <a:solidFill>
                  <a:srgbClr val="0000FF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2000" i="0" kern="0">
                <a:solidFill>
                  <a:srgbClr val="0000FF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 area</a:t>
            </a:r>
            <a:endParaRPr lang="en-US" sz="3600" b="1" i="0" kern="0">
              <a:solidFill>
                <a:srgbClr val="FF0724"/>
              </a:solidFill>
              <a:latin typeface="+mj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537960" y="1"/>
            <a:ext cx="3520440" cy="7799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i="0">
                <a:solidFill>
                  <a:schemeClr val="bg2">
                    <a:lumMod val="60000"/>
                    <a:lumOff val="40000"/>
                  </a:schemeClr>
                </a:solidFill>
                <a:latin typeface="Chalkboard" pitchFamily="-108" charset="0"/>
              </a:rPr>
              <a:t>High Resolution Fly’s Eye</a:t>
            </a:r>
          </a:p>
          <a:p>
            <a:pPr algn="ctr"/>
            <a:r>
              <a:rPr lang="en-US" sz="2200" b="1" i="0">
                <a:solidFill>
                  <a:schemeClr val="bg2">
                    <a:lumMod val="60000"/>
                    <a:lumOff val="40000"/>
                  </a:schemeClr>
                </a:solidFill>
                <a:latin typeface="Chalkboard" pitchFamily="-108" charset="0"/>
              </a:rPr>
              <a:t>(1997-2006)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7406" y="2590806"/>
            <a:ext cx="3334759" cy="87203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200" b="1" i="0">
                <a:solidFill>
                  <a:srgbClr val="FF1A1A"/>
                </a:solidFill>
              </a:rPr>
              <a:t>Consistent w/ GZK cutoff</a:t>
            </a:r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21785" y="6649720"/>
            <a:ext cx="2051074" cy="453458"/>
          </a:xfrm>
          <a:prstGeom prst="rect">
            <a:avLst/>
          </a:prstGeom>
        </p:spPr>
        <p:txBody>
          <a:bodyPr wrap="none" lIns="101823" tIns="50911" rIns="101823" bIns="50911">
            <a:spAutoFit/>
          </a:bodyPr>
          <a:lstStyle/>
          <a:p>
            <a:r>
              <a:rPr lang="en-US" sz="2200" b="1" i="0">
                <a:solidFill>
                  <a:srgbClr val="0000FF"/>
                </a:solidFill>
              </a:rPr>
              <a:t>No GZK cutoff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" y="172726"/>
            <a:ext cx="4462389" cy="2011031"/>
          </a:xfrm>
          <a:prstGeom prst="rect">
            <a:avLst/>
          </a:prstGeom>
          <a:solidFill>
            <a:schemeClr val="tx1"/>
          </a:solidFill>
        </p:spPr>
        <p:txBody>
          <a:bodyPr wrap="square" lIns="101823" tIns="50911" rIns="101823" bIns="50911" rtlCol="0">
            <a:spAutoFit/>
          </a:bodyPr>
          <a:lstStyle/>
          <a:p>
            <a:pPr algn="ctr"/>
            <a:endParaRPr lang="en-US" sz="3100" i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3100" i="0">
                <a:solidFill>
                  <a:srgbClr val="0000FF"/>
                </a:solidFill>
                <a:latin typeface="+mj-lt"/>
              </a:rPr>
              <a:t>Last Century’s question:</a:t>
            </a:r>
          </a:p>
          <a:p>
            <a:pPr algn="ctr"/>
            <a:r>
              <a:rPr lang="en-US" sz="3100" i="0">
                <a:solidFill>
                  <a:srgbClr val="0000FF"/>
                </a:solidFill>
                <a:latin typeface="+mj-lt"/>
              </a:rPr>
              <a:t>GZK or No GZK?</a:t>
            </a:r>
          </a:p>
          <a:p>
            <a:endParaRPr lang="en-US" sz="3100" i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86360"/>
            <a:ext cx="4945380" cy="69088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ctr" anchorCtr="0" compatLnSpc="1">
            <a:prstTxWarp prst="textNoShape">
              <a:avLst/>
            </a:prstTxWarp>
          </a:bodyPr>
          <a:lstStyle/>
          <a:p>
            <a:pPr defTabSz="1018228">
              <a:lnSpc>
                <a:spcPct val="50000"/>
              </a:lnSpc>
              <a:defRPr/>
            </a:pPr>
            <a:r>
              <a:rPr lang="en-US" sz="3600" b="1" i="0" kern="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Cosmic Ray Flux x E</a:t>
            </a:r>
            <a:r>
              <a:rPr lang="en-US" sz="3600" b="1" i="0" kern="0" baseline="3000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3</a:t>
            </a:r>
            <a:endParaRPr lang="en-US" sz="4000" b="1" i="0" kern="0" baseline="30000">
              <a:solidFill>
                <a:srgbClr val="000090"/>
              </a:solidFill>
              <a:latin typeface="New York" pitchFamily="-97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0058400" cy="1122680"/>
          </a:xfrm>
          <a:noFill/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Cosmogenic</a:t>
            </a:r>
            <a:r>
              <a:rPr lang="en-US" dirty="0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 (GZK) Neutrinos &amp; Photons</a:t>
            </a:r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99920"/>
            <a:ext cx="10058400" cy="476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263140" y="2418080"/>
            <a:ext cx="5532120" cy="1209040"/>
          </a:xfrm>
          <a:prstGeom prst="rect">
            <a:avLst/>
          </a:prstGeom>
          <a:solidFill>
            <a:srgbClr val="CCFFCC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102529" tIns="51265" rIns="102529" bIns="5126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</a:rPr>
              <a:t>p+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</a:t>
            </a:r>
            <a:r>
              <a:rPr lang="en-US" sz="3600" b="1" kern="0" baseline="-2500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cmb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</a:t>
            </a: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p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+ </a:t>
            </a: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0 </a:t>
            </a:r>
            <a:r>
              <a:rPr lang="en-US" sz="3600" kern="0" dirty="0" err="1" smtClean="0">
                <a:solidFill>
                  <a:srgbClr val="0000FF"/>
                </a:solidFill>
                <a:latin typeface="Times New Roman" pitchFamily="-65" charset="0"/>
                <a:sym typeface="Symbol" pitchFamily="-65" charset="2"/>
              </a:rPr>
              <a:t></a:t>
            </a:r>
            <a:r>
              <a:rPr lang="en-US" sz="3600" kern="0" dirty="0" smtClean="0">
                <a:solidFill>
                  <a:srgbClr val="0000FF"/>
                </a:solidFill>
                <a:latin typeface="Times New Roman" pitchFamily="-65" charset="0"/>
                <a:sym typeface="Symbol" pitchFamily="-65" charset="2"/>
              </a:rPr>
              <a:t> </a:t>
            </a:r>
            <a:r>
              <a:rPr lang="en-US" sz="3600" kern="0" dirty="0" err="1" smtClean="0">
                <a:solidFill>
                  <a:srgbClr val="0000FF"/>
                </a:solidFill>
                <a:latin typeface="Times New Roman" pitchFamily="-65" charset="0"/>
                <a:sym typeface="Symbol" pitchFamily="-65" charset="2"/>
              </a:rPr>
              <a:t>γγ</a:t>
            </a: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/>
            </a:r>
            <a:b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</a:b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	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         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n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+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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b="1" kern="0" baseline="30000" dirty="0" smtClean="0">
                <a:solidFill>
                  <a:srgbClr val="003399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	</a:t>
            </a:r>
            <a:endParaRPr lang="en-US" sz="3100" kern="0" baseline="-25000" dirty="0">
              <a:solidFill>
                <a:srgbClr val="FFFF00"/>
              </a:solidFill>
              <a:latin typeface="Times New Roman" pitchFamily="-65" charset="0"/>
              <a:ea typeface="+mj-ea"/>
              <a:cs typeface="+mj-cs"/>
              <a:sym typeface="Symbol" pitchFamily="-65" charset="2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346960" y="4058920"/>
            <a:ext cx="5196840" cy="1986280"/>
          </a:xfrm>
          <a:prstGeom prst="rect">
            <a:avLst/>
          </a:prstGeom>
          <a:solidFill>
            <a:srgbClr val="CC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102529" tIns="51265" rIns="102529" bIns="5126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n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p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+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e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-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+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</a:t>
            </a:r>
            <a:r>
              <a:rPr lang="en-US" sz="3600" kern="0" baseline="-2500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e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b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</a:b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 	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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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+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</a:t>
            </a:r>
            <a:r>
              <a:rPr lang="en-US" sz="3600" kern="0" baseline="-2500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</a:t>
            </a:r>
            <a:r>
              <a:rPr lang="en-US" sz="3600" kern="0" baseline="-25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/>
            </a:r>
            <a:br>
              <a:rPr lang="en-US" sz="3600" kern="0" baseline="-25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</a:b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 	   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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e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+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</a:t>
            </a:r>
            <a:r>
              <a:rPr lang="en-US" sz="3600" kern="0" baseline="-2500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e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+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</a:t>
            </a:r>
            <a:r>
              <a:rPr lang="en-US" sz="3600" kern="0" baseline="-2500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</a:t>
            </a:r>
            <a:r>
              <a:rPr lang="en-US" sz="3100" kern="0" baseline="-25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/>
            </a:r>
            <a:br>
              <a:rPr lang="en-US" sz="3100" kern="0" baseline="-25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</a:br>
            <a:endParaRPr lang="en-US" sz="3100" kern="0" baseline="-25000" dirty="0">
              <a:solidFill>
                <a:srgbClr val="FFFF00"/>
              </a:solidFill>
              <a:latin typeface="Times New Roman" pitchFamily="-65" charset="0"/>
              <a:ea typeface="+mj-ea"/>
              <a:cs typeface="+mj-cs"/>
              <a:sym typeface="Symbol" pitchFamily="-65" charset="2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789420" y="2504440"/>
            <a:ext cx="922020" cy="777240"/>
          </a:xfrm>
          <a:prstGeom prst="ellipse">
            <a:avLst/>
          </a:prstGeom>
          <a:solidFill>
            <a:schemeClr val="accent1">
              <a:alpha val="16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0762" tIns="49497" rIns="100762" bIns="49497" numCol="1" rtlCol="0" anchor="ctr" anchorCtr="0" compatLnSpc="1">
            <a:prstTxWarp prst="textNoShape">
              <a:avLst/>
            </a:prstTxWarp>
          </a:bodyPr>
          <a:lstStyle/>
          <a:p>
            <a:pPr defTabSz="1018228"/>
            <a:endParaRPr kumimoji="0" lang="en-US" sz="2200" b="1" i="0">
              <a:solidFill>
                <a:srgbClr val="00279F"/>
              </a:solidFill>
              <a:latin typeface="Bookman Old Style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77740" y="3972560"/>
            <a:ext cx="922020" cy="777240"/>
          </a:xfrm>
          <a:prstGeom prst="ellipse">
            <a:avLst/>
          </a:prstGeom>
          <a:solidFill>
            <a:srgbClr val="FF0000">
              <a:alpha val="1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0762" tIns="49497" rIns="100762" bIns="49497" numCol="1" rtlCol="0" anchor="ctr" anchorCtr="0" compatLnSpc="1">
            <a:prstTxWarp prst="textNoShape">
              <a:avLst/>
            </a:prstTxWarp>
          </a:bodyPr>
          <a:lstStyle/>
          <a:p>
            <a:pPr defTabSz="1018228"/>
            <a:endParaRPr kumimoji="0" lang="en-US" sz="2200" b="1" i="0">
              <a:solidFill>
                <a:srgbClr val="00279F"/>
              </a:solidFill>
              <a:latin typeface="Bookman Old Style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699760" y="4577080"/>
            <a:ext cx="922020" cy="777240"/>
          </a:xfrm>
          <a:prstGeom prst="ellipse">
            <a:avLst/>
          </a:prstGeom>
          <a:solidFill>
            <a:srgbClr val="FF0000">
              <a:alpha val="1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0762" tIns="49497" rIns="100762" bIns="49497" numCol="1" rtlCol="0" anchor="ctr" anchorCtr="0" compatLnSpc="1">
            <a:prstTxWarp prst="textNoShape">
              <a:avLst/>
            </a:prstTxWarp>
          </a:bodyPr>
          <a:lstStyle/>
          <a:p>
            <a:pPr defTabSz="1018228"/>
            <a:endParaRPr kumimoji="0" lang="en-US" sz="2200" b="1" i="0">
              <a:solidFill>
                <a:srgbClr val="00279F"/>
              </a:solidFill>
              <a:latin typeface="Bookman Old Style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621780" y="5181600"/>
            <a:ext cx="922020" cy="777240"/>
          </a:xfrm>
          <a:prstGeom prst="ellipse">
            <a:avLst/>
          </a:prstGeom>
          <a:solidFill>
            <a:srgbClr val="FF0000">
              <a:alpha val="1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0762" tIns="49497" rIns="100762" bIns="49497" numCol="1" rtlCol="0" anchor="ctr" anchorCtr="0" compatLnSpc="1">
            <a:prstTxWarp prst="textNoShape">
              <a:avLst/>
            </a:prstTxWarp>
          </a:bodyPr>
          <a:lstStyle/>
          <a:p>
            <a:pPr defTabSz="1018228"/>
            <a:endParaRPr kumimoji="0" lang="en-US" sz="2200" b="1" i="0">
              <a:solidFill>
                <a:srgbClr val="00279F"/>
              </a:solidFill>
              <a:latin typeface="Bookman Old Style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783580" y="5181600"/>
            <a:ext cx="922020" cy="777240"/>
          </a:xfrm>
          <a:prstGeom prst="ellipse">
            <a:avLst/>
          </a:prstGeom>
          <a:solidFill>
            <a:srgbClr val="FF0000">
              <a:alpha val="1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0762" tIns="49497" rIns="100762" bIns="49497" numCol="1" rtlCol="0" anchor="ctr" anchorCtr="0" compatLnSpc="1">
            <a:prstTxWarp prst="textNoShape">
              <a:avLst/>
            </a:prstTxWarp>
          </a:bodyPr>
          <a:lstStyle/>
          <a:p>
            <a:pPr defTabSz="1018228"/>
            <a:endParaRPr kumimoji="0" lang="en-US" sz="2200" b="1" i="0">
              <a:solidFill>
                <a:srgbClr val="00279F"/>
              </a:solidFill>
              <a:latin typeface="Bookman Old Style" pitchFamily="-65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0" y="6563360"/>
            <a:ext cx="3185160" cy="12090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5196840" y="3540760"/>
            <a:ext cx="167640" cy="25908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4267204"/>
            <a:ext cx="518091" cy="40783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sz="2000" i="0">
                <a:solidFill>
                  <a:srgbClr val="000000"/>
                </a:solidFill>
              </a:rPr>
              <a:t>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48401" y="6934200"/>
            <a:ext cx="1030165" cy="400067"/>
          </a:xfrm>
          <a:prstGeom prst="rect">
            <a:avLst/>
          </a:prstGeom>
          <a:noFill/>
        </p:spPr>
        <p:txBody>
          <a:bodyPr wrap="none" lIns="91398" tIns="45699" rIns="91398" bIns="45699" rtlCol="0">
            <a:spAutoFit/>
          </a:bodyPr>
          <a:lstStyle/>
          <a:p>
            <a:r>
              <a:rPr lang="en-US" sz="2000" i="0">
                <a:solidFill>
                  <a:srgbClr val="000000"/>
                </a:solidFill>
              </a:rPr>
              <a:t>ICRC11</a:t>
            </a:r>
          </a:p>
        </p:txBody>
      </p:sp>
      <p:pic>
        <p:nvPicPr>
          <p:cNvPr id="16" name="Content Placeholder 3" descr="Exposures_2011pessi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182" t="11765" r="15455" b="15294"/>
              <a:stretch>
                <a:fillRect/>
              </a:stretch>
            </p:blipFill>
          </mc:Choice>
          <mc:Fallback>
            <p:blipFill>
              <a:blip r:embed="rId3"/>
              <a:srcRect l="8182" t="11765" r="15455" b="15294"/>
              <a:stretch>
                <a:fillRect/>
              </a:stretch>
            </p:blipFill>
          </mc:Fallback>
        </mc:AlternateContent>
        <p:spPr bwMode="auto">
          <a:xfrm>
            <a:off x="0" y="0"/>
            <a:ext cx="8229601" cy="7772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" y="2"/>
            <a:ext cx="5562600" cy="2149531"/>
          </a:xfrm>
          <a:prstGeom prst="rect">
            <a:avLst/>
          </a:prstGeom>
          <a:solidFill>
            <a:schemeClr val="tx1"/>
          </a:solidFill>
        </p:spPr>
        <p:txBody>
          <a:bodyPr wrap="square" lIns="101823" tIns="50911" rIns="101823" bIns="50911" rtlCol="0">
            <a:spAutoFit/>
          </a:bodyPr>
          <a:lstStyle/>
          <a:p>
            <a:pPr algn="ctr"/>
            <a:r>
              <a:rPr lang="en-US" sz="3100" i="0">
                <a:solidFill>
                  <a:srgbClr val="0000FF"/>
                </a:solidFill>
                <a:latin typeface="+mj-lt"/>
              </a:rPr>
              <a:t>Last Century’s question:</a:t>
            </a:r>
          </a:p>
          <a:p>
            <a:pPr algn="ctr"/>
            <a:r>
              <a:rPr lang="en-US" sz="3100" i="0">
                <a:solidFill>
                  <a:srgbClr val="0000FF"/>
                </a:solidFill>
                <a:latin typeface="+mj-lt"/>
              </a:rPr>
              <a:t>GZK or No GZK?</a:t>
            </a:r>
          </a:p>
          <a:p>
            <a:pPr algn="ctr"/>
            <a:r>
              <a:rPr lang="en-US" sz="3100" i="0">
                <a:solidFill>
                  <a:srgbClr val="003399"/>
                </a:solidFill>
                <a:latin typeface="+mj-lt"/>
              </a:rPr>
              <a:t>Observed Spectra are Consistent w/ GZK effect</a:t>
            </a:r>
            <a:r>
              <a:rPr lang="en-US" sz="1100" i="0">
                <a:solidFill>
                  <a:srgbClr val="003399"/>
                </a:solidFill>
                <a:latin typeface="+mj-lt"/>
              </a:rPr>
              <a:t> </a:t>
            </a:r>
          </a:p>
          <a:p>
            <a:pPr algn="ctr"/>
            <a:endParaRPr lang="en-US" sz="1000" i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"/>
            <a:ext cx="5257800" cy="4125699"/>
          </a:xfrm>
          <a:prstGeom prst="rect">
            <a:avLst/>
          </a:prstGeom>
        </p:spPr>
      </p:pic>
      <p:pic>
        <p:nvPicPr>
          <p:cNvPr id="19" name="Content Placeholder 3" descr="tasd_and_hr.png"/>
          <p:cNvPicPr>
            <a:picLocks noChangeAspect="1"/>
          </p:cNvPicPr>
          <p:nvPr/>
        </p:nvPicPr>
        <p:blipFill>
          <a:blip r:embed="rId5"/>
          <a:srcRect l="-1188" r="-1188"/>
          <a:stretch>
            <a:fillRect/>
          </a:stretch>
        </p:blipFill>
        <p:spPr bwMode="auto">
          <a:xfrm>
            <a:off x="5029200" y="3980182"/>
            <a:ext cx="5257800" cy="379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/>
            </a:r>
            <a:br>
              <a:rPr lang="en-US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Ultrahigh Energy Cosmic Rays</a:t>
            </a:r>
            <a:br>
              <a:rPr lang="en-US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Current Observatories</a:t>
            </a:r>
          </a:p>
        </p:txBody>
      </p:sp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3700" y="2245360"/>
            <a:ext cx="4316730" cy="444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8308" name="Group 5"/>
          <p:cNvGrpSpPr>
            <a:grpSpLocks/>
          </p:cNvGrpSpPr>
          <p:nvPr/>
        </p:nvGrpSpPr>
        <p:grpSpPr bwMode="auto">
          <a:xfrm>
            <a:off x="5280660" y="4577080"/>
            <a:ext cx="6202680" cy="2072640"/>
            <a:chOff x="3024" y="2544"/>
            <a:chExt cx="3552" cy="1152"/>
          </a:xfrm>
        </p:grpSpPr>
        <p:sp>
          <p:nvSpPr>
            <p:cNvPr id="98323" name="Oval 6"/>
            <p:cNvSpPr>
              <a:spLocks noChangeArrowheads="1"/>
            </p:cNvSpPr>
            <p:nvPr/>
          </p:nvSpPr>
          <p:spPr bwMode="auto">
            <a:xfrm>
              <a:off x="3024" y="2880"/>
              <a:ext cx="96" cy="96"/>
            </a:xfrm>
            <a:prstGeom prst="ellipse">
              <a:avLst/>
            </a:prstGeom>
            <a:noFill/>
            <a:ln w="285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24" name="Line 7"/>
            <p:cNvSpPr>
              <a:spLocks noChangeShapeType="1"/>
            </p:cNvSpPr>
            <p:nvPr/>
          </p:nvSpPr>
          <p:spPr bwMode="auto">
            <a:xfrm>
              <a:off x="3120" y="2976"/>
              <a:ext cx="576" cy="720"/>
            </a:xfrm>
            <a:prstGeom prst="line">
              <a:avLst/>
            </a:prstGeom>
            <a:noFill/>
            <a:ln w="19050">
              <a:noFill/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25" name="Rectangle 8"/>
            <p:cNvSpPr>
              <a:spLocks noChangeArrowheads="1"/>
            </p:cNvSpPr>
            <p:nvPr/>
          </p:nvSpPr>
          <p:spPr bwMode="auto">
            <a:xfrm>
              <a:off x="4032" y="2544"/>
              <a:ext cx="25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-108" charset="2"/>
                <a:buNone/>
              </a:pPr>
              <a:r>
                <a:rPr lang="fr-FR" i="0">
                  <a:latin typeface="Arial" pitchFamily="-108" charset="0"/>
                </a:rPr>
                <a:t>Pierre Auger </a:t>
              </a:r>
            </a:p>
            <a:p>
              <a:pPr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-108" charset="2"/>
                <a:buNone/>
              </a:pPr>
              <a:r>
                <a:rPr lang="fr-FR" i="0">
                  <a:latin typeface="Arial" pitchFamily="-108" charset="0"/>
                </a:rPr>
                <a:t>Observatory</a:t>
              </a:r>
            </a:p>
            <a:p>
              <a:pPr>
                <a:spcBef>
                  <a:spcPct val="20000"/>
                </a:spcBef>
                <a:buClr>
                  <a:schemeClr val="hlink"/>
                </a:buClr>
                <a:buSzPct val="50000"/>
                <a:buFont typeface="Monotype Sorts" pitchFamily="-108" charset="2"/>
                <a:buNone/>
              </a:pPr>
              <a:r>
                <a:rPr lang="fr-FR" sz="2200" i="0">
                  <a:solidFill>
                    <a:srgbClr val="FFFF00"/>
                  </a:solidFill>
                  <a:latin typeface="Arial" pitchFamily="-108" charset="0"/>
                </a:rPr>
                <a:t>Mendoza, Argentina</a:t>
              </a:r>
            </a:p>
          </p:txBody>
        </p:sp>
        <p:sp>
          <p:nvSpPr>
            <p:cNvPr id="98326" name="Line 9"/>
            <p:cNvSpPr>
              <a:spLocks noChangeShapeType="1"/>
            </p:cNvSpPr>
            <p:nvPr/>
          </p:nvSpPr>
          <p:spPr bwMode="auto">
            <a:xfrm>
              <a:off x="3120" y="2976"/>
              <a:ext cx="269" cy="336"/>
            </a:xfrm>
            <a:prstGeom prst="line">
              <a:avLst/>
            </a:prstGeom>
            <a:noFill/>
            <a:ln w="19050">
              <a:noFill/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8309" name="Rectangle 10"/>
          <p:cNvSpPr>
            <a:spLocks noChangeArrowheads="1"/>
          </p:cNvSpPr>
          <p:nvPr/>
        </p:nvSpPr>
        <p:spPr bwMode="auto">
          <a:xfrm>
            <a:off x="6202680" y="6234113"/>
            <a:ext cx="3185160" cy="115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200" i="0">
                <a:solidFill>
                  <a:srgbClr val="00FFFF"/>
                </a:solidFill>
                <a:latin typeface="Times" pitchFamily="-108" charset="0"/>
              </a:rPr>
              <a:t>3 000 km</a:t>
            </a:r>
            <a:r>
              <a:rPr kumimoji="0" lang="en-US" sz="2200" i="0" baseline="30000">
                <a:solidFill>
                  <a:srgbClr val="00FFFF"/>
                </a:solidFill>
                <a:latin typeface="Times" pitchFamily="-108" charset="0"/>
              </a:rPr>
              <a:t>2 </a:t>
            </a:r>
            <a:r>
              <a:rPr kumimoji="0" lang="en-US" sz="2200" i="0">
                <a:solidFill>
                  <a:srgbClr val="00FFFF"/>
                </a:solidFill>
                <a:latin typeface="Times" pitchFamily="-108" charset="0"/>
              </a:rPr>
              <a:t>array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200" i="0">
                <a:solidFill>
                  <a:srgbClr val="00FFFF"/>
                </a:solidFill>
                <a:latin typeface="Times" pitchFamily="-108" charset="0"/>
              </a:rPr>
              <a:t>4 fluorescence sites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200" i="0">
                <a:solidFill>
                  <a:srgbClr val="00FFFF"/>
                </a:solidFill>
                <a:latin typeface="Times" pitchFamily="-108" charset="0"/>
              </a:rPr>
              <a:t> </a:t>
            </a:r>
            <a:endParaRPr kumimoji="0" lang="en-US" sz="2200" i="0">
              <a:solidFill>
                <a:schemeClr val="hlink"/>
              </a:solidFill>
              <a:latin typeface="Times" pitchFamily="-108" charset="0"/>
            </a:endParaRPr>
          </a:p>
        </p:txBody>
      </p:sp>
      <p:sp>
        <p:nvSpPr>
          <p:cNvPr id="98310" name="Rectangle 11"/>
          <p:cNvSpPr>
            <a:spLocks noChangeArrowheads="1"/>
          </p:cNvSpPr>
          <p:nvPr/>
        </p:nvSpPr>
        <p:spPr bwMode="auto">
          <a:xfrm>
            <a:off x="419100" y="1813560"/>
            <a:ext cx="276606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-108" charset="2"/>
              <a:buNone/>
            </a:pPr>
            <a:r>
              <a:rPr lang="fr-FR" i="0">
                <a:latin typeface="Arial" pitchFamily="-108" charset="0"/>
              </a:rPr>
              <a:t>Telescope Array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-108" charset="2"/>
              <a:buNone/>
            </a:pPr>
            <a:r>
              <a:rPr lang="fr-FR" i="0">
                <a:solidFill>
                  <a:srgbClr val="FFFF00"/>
                </a:solidFill>
                <a:latin typeface="Arial" pitchFamily="-108" charset="0"/>
              </a:rPr>
              <a:t>Utah, USA</a:t>
            </a:r>
            <a:endParaRPr lang="fr-FR" i="0">
              <a:latin typeface="Arial" pitchFamily="-108" charset="0"/>
            </a:endParaRPr>
          </a:p>
        </p:txBody>
      </p:sp>
      <p:grpSp>
        <p:nvGrpSpPr>
          <p:cNvPr id="98311" name="Group 12"/>
          <p:cNvGrpSpPr>
            <a:grpSpLocks/>
          </p:cNvGrpSpPr>
          <p:nvPr/>
        </p:nvGrpSpPr>
        <p:grpSpPr bwMode="auto">
          <a:xfrm rot="8637892">
            <a:off x="3141048" y="2132584"/>
            <a:ext cx="796290" cy="993140"/>
            <a:chOff x="576" y="576"/>
            <a:chExt cx="672" cy="816"/>
          </a:xfrm>
        </p:grpSpPr>
        <p:sp>
          <p:nvSpPr>
            <p:cNvPr id="98320" name="Oval 13"/>
            <p:cNvSpPr>
              <a:spLocks noChangeArrowheads="1"/>
            </p:cNvSpPr>
            <p:nvPr/>
          </p:nvSpPr>
          <p:spPr bwMode="auto">
            <a:xfrm>
              <a:off x="576" y="576"/>
              <a:ext cx="96" cy="96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21" name="Line 14"/>
            <p:cNvSpPr>
              <a:spLocks noChangeShapeType="1"/>
            </p:cNvSpPr>
            <p:nvPr/>
          </p:nvSpPr>
          <p:spPr bwMode="auto">
            <a:xfrm>
              <a:off x="672" y="672"/>
              <a:ext cx="576" cy="72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22" name="Line 15"/>
            <p:cNvSpPr>
              <a:spLocks noChangeShapeType="1"/>
            </p:cNvSpPr>
            <p:nvPr/>
          </p:nvSpPr>
          <p:spPr bwMode="auto">
            <a:xfrm>
              <a:off x="672" y="672"/>
              <a:ext cx="269" cy="336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8312" name="Rectangle 16"/>
          <p:cNvSpPr>
            <a:spLocks noChangeArrowheads="1"/>
          </p:cNvSpPr>
          <p:nvPr/>
        </p:nvSpPr>
        <p:spPr bwMode="auto">
          <a:xfrm>
            <a:off x="251460" y="2849883"/>
            <a:ext cx="2933700" cy="78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200" i="0">
                <a:solidFill>
                  <a:srgbClr val="00FFFF"/>
                </a:solidFill>
                <a:latin typeface="Times" pitchFamily="-108" charset="0"/>
              </a:rPr>
              <a:t>680 km</a:t>
            </a:r>
            <a:r>
              <a:rPr kumimoji="0" lang="en-US" sz="2200" i="0" baseline="30000">
                <a:solidFill>
                  <a:srgbClr val="00FFFF"/>
                </a:solidFill>
                <a:latin typeface="Times" pitchFamily="-108" charset="0"/>
              </a:rPr>
              <a:t>2</a:t>
            </a:r>
            <a:r>
              <a:rPr kumimoji="0" lang="en-US" sz="2200" i="0">
                <a:solidFill>
                  <a:srgbClr val="00FFFF"/>
                </a:solidFill>
                <a:latin typeface="Times" pitchFamily="-108" charset="0"/>
              </a:rPr>
              <a:t> array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200" i="0">
                <a:solidFill>
                  <a:srgbClr val="00FFFF"/>
                </a:solidFill>
                <a:latin typeface="Times" pitchFamily="-108" charset="0"/>
              </a:rPr>
              <a:t>3 fluorescence sites</a:t>
            </a:r>
            <a:endParaRPr kumimoji="0" lang="en-US" sz="2200" i="0">
              <a:solidFill>
                <a:schemeClr val="hlink"/>
              </a:solidFill>
              <a:latin typeface="Times" pitchFamily="-108" charset="0"/>
            </a:endParaRPr>
          </a:p>
        </p:txBody>
      </p:sp>
      <p:grpSp>
        <p:nvGrpSpPr>
          <p:cNvPr id="98316" name="Group 23"/>
          <p:cNvGrpSpPr>
            <a:grpSpLocks/>
          </p:cNvGrpSpPr>
          <p:nvPr/>
        </p:nvGrpSpPr>
        <p:grpSpPr bwMode="auto">
          <a:xfrm rot="8637892" flipH="1" flipV="1">
            <a:off x="5808027" y="5172607"/>
            <a:ext cx="728187" cy="1408747"/>
            <a:chOff x="576" y="576"/>
            <a:chExt cx="672" cy="816"/>
          </a:xfrm>
        </p:grpSpPr>
        <p:sp>
          <p:nvSpPr>
            <p:cNvPr id="98317" name="Oval 24"/>
            <p:cNvSpPr>
              <a:spLocks noChangeArrowheads="1"/>
            </p:cNvSpPr>
            <p:nvPr/>
          </p:nvSpPr>
          <p:spPr bwMode="auto">
            <a:xfrm>
              <a:off x="576" y="576"/>
              <a:ext cx="96" cy="96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18" name="Line 25"/>
            <p:cNvSpPr>
              <a:spLocks noChangeShapeType="1"/>
            </p:cNvSpPr>
            <p:nvPr/>
          </p:nvSpPr>
          <p:spPr bwMode="auto">
            <a:xfrm>
              <a:off x="672" y="672"/>
              <a:ext cx="576" cy="72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19" name="Line 26"/>
            <p:cNvSpPr>
              <a:spLocks noChangeShapeType="1"/>
            </p:cNvSpPr>
            <p:nvPr/>
          </p:nvSpPr>
          <p:spPr bwMode="auto">
            <a:xfrm>
              <a:off x="672" y="672"/>
              <a:ext cx="269" cy="336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7292340" cy="1036320"/>
          </a:xfrm>
        </p:spPr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The Pierre Auger Observatory</a:t>
            </a:r>
          </a:p>
        </p:txBody>
      </p: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1120" y="777240"/>
            <a:ext cx="9052560" cy="716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0" y="777246"/>
            <a:ext cx="2234458" cy="776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kumimoji="0" lang="en-US" sz="20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Argentina</a:t>
            </a:r>
          </a:p>
          <a:p>
            <a:pPr>
              <a:spcBef>
                <a:spcPct val="20000"/>
              </a:spcBef>
            </a:pPr>
            <a:r>
              <a:rPr kumimoji="0" lang="en-US" sz="20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Australia</a:t>
            </a:r>
          </a:p>
          <a:p>
            <a:pPr>
              <a:spcBef>
                <a:spcPct val="20000"/>
              </a:spcBef>
            </a:pPr>
            <a:r>
              <a:rPr kumimoji="0" lang="en-US" sz="20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Brasil</a:t>
            </a:r>
          </a:p>
          <a:p>
            <a:pPr>
              <a:spcBef>
                <a:spcPct val="20000"/>
              </a:spcBef>
            </a:pPr>
            <a:r>
              <a:rPr kumimoji="0" lang="en-US" sz="20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Bolivia*</a:t>
            </a:r>
          </a:p>
          <a:p>
            <a:pPr>
              <a:spcBef>
                <a:spcPct val="20000"/>
              </a:spcBef>
            </a:pPr>
            <a:r>
              <a:rPr kumimoji="0" lang="en-US" sz="20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Croatia</a:t>
            </a:r>
          </a:p>
          <a:p>
            <a:pPr>
              <a:spcBef>
                <a:spcPct val="20000"/>
              </a:spcBef>
            </a:pPr>
            <a:r>
              <a:rPr kumimoji="0" lang="en-US" sz="20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Czech Rep.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0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France 	 	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0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Germany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0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Italy</a:t>
            </a:r>
          </a:p>
          <a:p>
            <a:pPr>
              <a:spcBef>
                <a:spcPct val="20000"/>
              </a:spcBef>
            </a:pPr>
            <a:r>
              <a:rPr kumimoji="0" lang="en-US" sz="20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Mexico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sz="20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Netherlands</a:t>
            </a:r>
          </a:p>
          <a:p>
            <a:pPr marL="381835" indent="-381835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Poland</a:t>
            </a:r>
          </a:p>
          <a:p>
            <a:pPr marL="381835" indent="-381835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>
                <a:latin typeface="Chalkboard" pitchFamily="-108" charset="0"/>
              </a:rPr>
              <a:t>Portugal	</a:t>
            </a:r>
          </a:p>
          <a:p>
            <a:pPr marL="381835" indent="-381835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>
                <a:latin typeface="Chalkboard" pitchFamily="-108" charset="0"/>
              </a:rPr>
              <a:t>Romania*</a:t>
            </a:r>
          </a:p>
          <a:p>
            <a:pPr marL="381835" indent="-381835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>
                <a:latin typeface="Chalkboard" pitchFamily="-108" charset="0"/>
              </a:rPr>
              <a:t>Slovenia                      </a:t>
            </a:r>
          </a:p>
          <a:p>
            <a:pPr marL="381835" indent="-381835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>
                <a:latin typeface="Chalkboard" pitchFamily="-108" charset="0"/>
              </a:rPr>
              <a:t>Spain </a:t>
            </a:r>
          </a:p>
          <a:p>
            <a:pPr marL="381835" indent="-381835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>
                <a:latin typeface="Chalkboard" pitchFamily="-108" charset="0"/>
              </a:rPr>
              <a:t>UK	</a:t>
            </a:r>
          </a:p>
          <a:p>
            <a:pPr marL="381835" indent="-381835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>
                <a:latin typeface="Chalkboard" pitchFamily="-108" charset="0"/>
              </a:rPr>
              <a:t>USA</a:t>
            </a:r>
          </a:p>
          <a:p>
            <a:pPr marL="381835" indent="-381835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000" b="1" i="0">
                <a:latin typeface="Chalkboard" pitchFamily="-108" charset="0"/>
              </a:rPr>
              <a:t>Vietnam*</a:t>
            </a:r>
          </a:p>
          <a:p>
            <a:pPr marL="381835" indent="-381835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1600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*</a:t>
            </a:r>
            <a:r>
              <a:rPr kumimoji="0" lang="en-US" sz="160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Associate Countries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kumimoji="0" lang="en-US" sz="2000" b="1" i="0">
              <a:latin typeface="Chalkboard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20000"/>
              </a:spcBef>
            </a:pPr>
            <a:endParaRPr kumimoji="0" lang="en-US" sz="1300" b="1">
              <a:latin typeface="Chalkboard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20000"/>
              </a:spcBef>
            </a:pPr>
            <a:endParaRPr kumimoji="0" lang="en-US" sz="1300" b="1">
              <a:latin typeface="Chalkboard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1760220" y="4836160"/>
            <a:ext cx="234696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pPr marL="381835" indent="-381835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endParaRPr kumimoji="0" lang="en-US" sz="1300">
              <a:latin typeface="Chalkboard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3101340" y="5872486"/>
            <a:ext cx="5448300" cy="194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0" lang="en-US" b="1" i="0">
                <a:solidFill>
                  <a:srgbClr val="FFFF00"/>
                </a:solidFill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3,000 km</a:t>
            </a:r>
            <a:r>
              <a:rPr kumimoji="0" lang="en-US" b="1" i="0" baseline="30000">
                <a:solidFill>
                  <a:srgbClr val="FFFF00"/>
                </a:solidFill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kumimoji="0" lang="en-US" b="1" i="0">
                <a:solidFill>
                  <a:srgbClr val="FFFF00"/>
                </a:solidFill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 water cherenkov detectors array</a:t>
            </a:r>
          </a:p>
          <a:p>
            <a:pPr eaLnBrk="1" hangingPunct="1">
              <a:spcBef>
                <a:spcPct val="20000"/>
              </a:spcBef>
            </a:pPr>
            <a:r>
              <a:rPr kumimoji="0" lang="en-US" b="1" i="0">
                <a:solidFill>
                  <a:srgbClr val="FFFF00"/>
                </a:solidFill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4 fluorescence Telescopes</a:t>
            </a:r>
          </a:p>
          <a:p>
            <a:pPr eaLnBrk="1" hangingPunct="1">
              <a:spcBef>
                <a:spcPct val="20000"/>
              </a:spcBef>
            </a:pPr>
            <a:r>
              <a:rPr kumimoji="0" lang="en-US" b="1" i="0">
                <a:solidFill>
                  <a:srgbClr val="FFFF00"/>
                </a:solidFill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Malargue, Argentina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AugerTankWithAnd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Rectangle 3"/>
          <p:cNvSpPr>
            <a:spLocks noGrp="1" noChangeArrowheads="1"/>
          </p:cNvSpPr>
          <p:nvPr>
            <p:ph type="title"/>
          </p:nvPr>
        </p:nvSpPr>
        <p:spPr>
          <a:xfrm>
            <a:off x="670560" y="172720"/>
            <a:ext cx="8884920" cy="518160"/>
          </a:xfrm>
        </p:spPr>
        <p:txBody>
          <a:bodyPr/>
          <a:lstStyle/>
          <a:p>
            <a:r>
              <a:rPr lang="fr-FR">
                <a:solidFill>
                  <a:srgbClr val="003399"/>
                </a:solidFill>
                <a:ea typeface="ＭＳ Ｐゴシック" pitchFamily="-108" charset="-128"/>
                <a:cs typeface="ＭＳ Ｐゴシック" pitchFamily="-108" charset="-128"/>
              </a:rPr>
              <a:t>surface detector</a:t>
            </a:r>
            <a:endParaRPr lang="fr-FR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69" y="0"/>
            <a:ext cx="9366262" cy="77724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861560" y="2418080"/>
            <a:ext cx="125730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t" anchorCtr="0" compatLnSpc="1">
            <a:prstTxWarp prst="textNoShape">
              <a:avLst/>
            </a:prstTxWarp>
          </a:bodyPr>
          <a:lstStyle/>
          <a:p>
            <a:pPr defTabSz="1018228">
              <a:defRPr/>
            </a:pPr>
            <a:r>
              <a:rPr lang="en-US" sz="2000" b="1" i="0" kern="0" dirty="0" smtClean="0">
                <a:solidFill>
                  <a:srgbClr val="FF0000"/>
                </a:solidFill>
                <a:latin typeface="Times New Roman" charset="0"/>
                <a:ea typeface="ＭＳ Ｐゴシック" pitchFamily="-97" charset="-128"/>
                <a:cs typeface="ＭＳ Ｐゴシック" pitchFamily="-97" charset="-128"/>
              </a:rPr>
              <a:t>knee</a:t>
            </a:r>
            <a:endParaRPr lang="en-US" sz="2000" b="1" i="0" kern="0" dirty="0">
              <a:solidFill>
                <a:srgbClr val="FF0000"/>
              </a:solidFill>
              <a:latin typeface="Times New Roman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292340" y="440436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 dirty="0">
                <a:solidFill>
                  <a:srgbClr val="FF0000"/>
                </a:solidFill>
              </a:rPr>
              <a:t>ankle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7622" y="7353828"/>
            <a:ext cx="1955538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  <p:sp>
        <p:nvSpPr>
          <p:cNvPr id="9" name="Rectangle 8"/>
          <p:cNvSpPr/>
          <p:nvPr/>
        </p:nvSpPr>
        <p:spPr>
          <a:xfrm>
            <a:off x="6338177" y="949966"/>
            <a:ext cx="3104653" cy="1764871"/>
          </a:xfrm>
          <a:prstGeom prst="rect">
            <a:avLst/>
          </a:prstGeom>
        </p:spPr>
        <p:txBody>
          <a:bodyPr wrap="none" lIns="101823" tIns="50911" rIns="101823" bIns="50911">
            <a:spAutoFit/>
          </a:bodyPr>
          <a:lstStyle/>
          <a:p>
            <a:pPr algn="ctr"/>
            <a:r>
              <a:rPr lang="en-US">
                <a:solidFill>
                  <a:srgbClr val="3366FF"/>
                </a:solidFill>
                <a:latin typeface="+mj-lt"/>
              </a:rPr>
              <a:t>Ultra High Energy</a:t>
            </a:r>
          </a:p>
          <a:p>
            <a:pPr algn="ctr"/>
            <a:endParaRPr lang="en-US">
              <a:solidFill>
                <a:srgbClr val="3366FF"/>
              </a:solidFill>
              <a:latin typeface="+mj-lt"/>
            </a:endParaRPr>
          </a:p>
          <a:p>
            <a:pPr algn="ctr"/>
            <a:r>
              <a:rPr lang="en-US">
                <a:solidFill>
                  <a:srgbClr val="3366FF"/>
                </a:solidFill>
                <a:latin typeface="+mj-lt"/>
              </a:rPr>
              <a:t>Extragalactic</a:t>
            </a:r>
          </a:p>
          <a:p>
            <a:pPr algn="ctr"/>
            <a:r>
              <a:rPr lang="en-US">
                <a:solidFill>
                  <a:srgbClr val="3366FF"/>
                </a:solidFill>
                <a:latin typeface="+mj-lt"/>
              </a:rPr>
              <a:t>Sources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63140" y="172720"/>
            <a:ext cx="4945380" cy="69088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ctr" anchorCtr="0" compatLnSpc="1">
            <a:prstTxWarp prst="textNoShape">
              <a:avLst/>
            </a:prstTxWarp>
          </a:bodyPr>
          <a:lstStyle/>
          <a:p>
            <a:pPr defTabSz="1018228">
              <a:lnSpc>
                <a:spcPct val="50000"/>
              </a:lnSpc>
              <a:defRPr/>
            </a:pPr>
            <a:r>
              <a:rPr lang="en-US" sz="3600" b="1" i="0" kern="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Cosmic Ray Flux x E</a:t>
            </a:r>
            <a:r>
              <a:rPr lang="en-US" sz="3600" b="1" i="0" kern="0" baseline="30000">
                <a:solidFill>
                  <a:srgbClr val="00009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2</a:t>
            </a:r>
            <a:endParaRPr lang="en-US" sz="4000" b="1" i="0" kern="0" baseline="30000">
              <a:solidFill>
                <a:srgbClr val="000090"/>
              </a:solidFill>
              <a:latin typeface="New York" pitchFamily="-97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8717280" y="5699760"/>
            <a:ext cx="1005840" cy="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29" tIns="51265" rIns="102529" bIns="51265">
            <a:prstTxWarp prst="textNoShape">
              <a:avLst/>
            </a:prstTxWarp>
          </a:bodyPr>
          <a:lstStyle/>
          <a:p>
            <a:r>
              <a:rPr lang="en-US" sz="2000" b="1" i="0">
                <a:solidFill>
                  <a:srgbClr val="FF0000"/>
                </a:solidFill>
              </a:rPr>
              <a:t>GZK?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416040" y="690880"/>
            <a:ext cx="3185160" cy="6649720"/>
          </a:xfrm>
          <a:prstGeom prst="rect">
            <a:avLst/>
          </a:prstGeom>
          <a:noFill/>
          <a:ln w="76200">
            <a:pattFill prst="lgConfetti">
              <a:fgClr>
                <a:srgbClr val="00CCFF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5196840" y="5613400"/>
            <a:ext cx="1508760" cy="14681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30957" t="21027" r="30730" b="40662"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1592580" y="-172720"/>
            <a:ext cx="7711440" cy="1468120"/>
          </a:xfrm>
        </p:spPr>
        <p:txBody>
          <a:bodyPr/>
          <a:lstStyle/>
          <a:p>
            <a:r>
              <a:rPr lang="de-DE" sz="3100">
                <a:solidFill>
                  <a:srgbClr val="003399"/>
                </a:solidFill>
                <a:ea typeface="ＭＳ Ｐゴシック" pitchFamily="-108" charset="-128"/>
                <a:cs typeface="ＭＳ Ｐゴシック" pitchFamily="-108" charset="-128"/>
              </a:rPr>
              <a:t>tanks aligned seen from Los Leones</a:t>
            </a:r>
            <a:endParaRPr lang="de-DE" sz="310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LosLeonesFromPla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5" name="Picture 4" descr="LosLeon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8530" y="5440680"/>
            <a:ext cx="3101340" cy="21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6" name="Picture 5" descr="Coihuec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" y="3108961"/>
            <a:ext cx="3101340" cy="20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6" descr="LosMorado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40880" y="2936240"/>
            <a:ext cx="2849880" cy="225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7" descr="LomaAmarill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36620" y="690880"/>
            <a:ext cx="3185160" cy="246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9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058400" cy="777240"/>
          </a:xfrm>
        </p:spPr>
        <p:txBody>
          <a:bodyPr/>
          <a:lstStyle/>
          <a:p>
            <a:r>
              <a:rPr lang="de-DE" sz="3100">
                <a:solidFill>
                  <a:schemeClr val="tx1"/>
                </a:solidFill>
                <a:ea typeface="ＭＳ Ｐゴシック" pitchFamily="-108" charset="-128"/>
                <a:cs typeface="ＭＳ Ｐゴシック" pitchFamily="-108" charset="-128"/>
              </a:rPr>
              <a:t>4 times 6 telescopes overlooking the site</a:t>
            </a:r>
            <a:endParaRPr lang="de-DE" sz="310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0200" cy="6675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117" y="1"/>
            <a:ext cx="1337282" cy="2743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29401"/>
            <a:ext cx="9359900" cy="723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7353300"/>
            <a:ext cx="39243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87426" y="0"/>
            <a:ext cx="7599680" cy="1007533"/>
          </a:xfrm>
        </p:spPr>
        <p:txBody>
          <a:bodyPr/>
          <a:lstStyle/>
          <a:p>
            <a:r>
              <a:rPr lang="en-US"/>
              <a:t>Telescope Array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27511" y="1295400"/>
            <a:ext cx="8717280" cy="4749800"/>
            <a:chOff x="0" y="0"/>
            <a:chExt cx="9202" cy="4320"/>
          </a:xfrm>
        </p:grpSpPr>
        <p:sp>
          <p:nvSpPr>
            <p:cNvPr id="7173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202" cy="43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174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39" y="0"/>
              <a:ext cx="4162" cy="41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175" name="Line 6"/>
            <p:cNvSpPr>
              <a:spLocks noChangeShapeType="1"/>
            </p:cNvSpPr>
            <p:nvPr/>
          </p:nvSpPr>
          <p:spPr bwMode="auto">
            <a:xfrm flipH="1" flipV="1">
              <a:off x="5030" y="0"/>
              <a:ext cx="1512" cy="267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6" name="Line 7"/>
            <p:cNvSpPr>
              <a:spLocks noChangeShapeType="1"/>
            </p:cNvSpPr>
            <p:nvPr/>
          </p:nvSpPr>
          <p:spPr bwMode="auto">
            <a:xfrm flipH="1">
              <a:off x="5039" y="3483"/>
              <a:ext cx="1512" cy="4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177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040" cy="43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228601" y="6044101"/>
            <a:ext cx="7428291" cy="164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70" tIns="50935" rIns="101870" bIns="50935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2500" i="0">
                <a:latin typeface="Palatino Linotype" pitchFamily="18" charset="0"/>
              </a:rPr>
              <a:t>3 FD stations overlooking an array of </a:t>
            </a:r>
          </a:p>
          <a:p>
            <a:pPr algn="l" eaLnBrk="0" hangingPunct="0">
              <a:spcBef>
                <a:spcPct val="50000"/>
              </a:spcBef>
            </a:pPr>
            <a:r>
              <a:rPr lang="en-US" sz="2500" i="0">
                <a:latin typeface="Palatino Linotype" pitchFamily="18" charset="0"/>
              </a:rPr>
              <a:t>507 scintillator surface detectors (SD)  </a:t>
            </a:r>
          </a:p>
          <a:p>
            <a:pPr algn="l" eaLnBrk="0" hangingPunct="0">
              <a:spcBef>
                <a:spcPct val="50000"/>
              </a:spcBef>
            </a:pPr>
            <a:r>
              <a:rPr lang="en-US" sz="2500" i="0">
                <a:latin typeface="Palatino Linotype" pitchFamily="18" charset="0"/>
              </a:rPr>
              <a:t>complete and operational as of ~1/2008. </a:t>
            </a:r>
          </a:p>
        </p:txBody>
      </p:sp>
      <p:pic>
        <p:nvPicPr>
          <p:cNvPr id="10" name="Picture 6" descr="DSCN0810"/>
          <p:cNvPicPr>
            <a:picLocks noChangeAspect="1" noChangeArrowheads="1"/>
          </p:cNvPicPr>
          <p:nvPr/>
        </p:nvPicPr>
        <p:blipFill>
          <a:blip r:embed="rId4"/>
          <a:srcRect l="6667" r="6667" b="10835"/>
          <a:stretch>
            <a:fillRect/>
          </a:stretch>
        </p:blipFill>
        <p:spPr bwMode="auto">
          <a:xfrm>
            <a:off x="228602" y="4648201"/>
            <a:ext cx="1584619" cy="12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4" descr="BRM-FD-op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4114801"/>
            <a:ext cx="1951808" cy="150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John Matthews\Desktop\Vaio2006\My Documents\My Pictures\2010_01_12MiddleDrum\IMG_2410.JPG"/>
          <p:cNvPicPr>
            <a:picLocks noChangeAspect="1" noChangeArrowheads="1"/>
          </p:cNvPicPr>
          <p:nvPr/>
        </p:nvPicPr>
        <p:blipFill>
          <a:blip r:embed="rId6"/>
          <a:srcRect t="16667" b="20000"/>
          <a:stretch>
            <a:fillRect/>
          </a:stretch>
        </p:blipFill>
        <p:spPr bwMode="auto">
          <a:xfrm>
            <a:off x="2743201" y="914401"/>
            <a:ext cx="2695545" cy="131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477000" y="685801"/>
            <a:ext cx="2225006" cy="518363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altLang="zh-CN" i="0">
                <a:ea typeface="宋体" charset="-122"/>
                <a:cs typeface="宋体" charset="-122"/>
              </a:rPr>
              <a:t>Area: 680 km</a:t>
            </a:r>
            <a:r>
              <a:rPr lang="en-US" altLang="zh-CN" i="0" baseline="30000">
                <a:ea typeface="宋体" charset="-122"/>
                <a:cs typeface="宋体" charset="-122"/>
              </a:rPr>
              <a:t>2</a:t>
            </a:r>
            <a:endParaRPr lang="en-US" i="0"/>
          </a:p>
        </p:txBody>
      </p:sp>
      <p:sp>
        <p:nvSpPr>
          <p:cNvPr id="15" name="Rectangle 14"/>
          <p:cNvSpPr/>
          <p:nvPr/>
        </p:nvSpPr>
        <p:spPr>
          <a:xfrm>
            <a:off x="0" y="838201"/>
            <a:ext cx="5029200" cy="3213177"/>
          </a:xfrm>
          <a:prstGeom prst="rect">
            <a:avLst/>
          </a:prstGeom>
        </p:spPr>
        <p:txBody>
          <a:bodyPr lIns="91429" tIns="45715" rIns="91429" bIns="45715">
            <a:spAutoFit/>
          </a:bodyPr>
          <a:lstStyle/>
          <a:p>
            <a:pPr>
              <a:spcBef>
                <a:spcPct val="20000"/>
              </a:spcBef>
            </a:pPr>
            <a:r>
              <a:rPr kumimoji="0" lang="en-US" sz="28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Belgium</a:t>
            </a:r>
          </a:p>
          <a:p>
            <a:pPr>
              <a:spcBef>
                <a:spcPct val="20000"/>
              </a:spcBef>
            </a:pPr>
            <a:r>
              <a:rPr kumimoji="0" lang="en-US" sz="28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Japan</a:t>
            </a:r>
          </a:p>
          <a:p>
            <a:pPr>
              <a:spcBef>
                <a:spcPct val="20000"/>
              </a:spcBef>
            </a:pPr>
            <a:r>
              <a:rPr kumimoji="0" lang="en-US" sz="28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Korea</a:t>
            </a:r>
          </a:p>
          <a:p>
            <a:pPr>
              <a:spcBef>
                <a:spcPct val="20000"/>
              </a:spcBef>
            </a:pPr>
            <a:r>
              <a:rPr kumimoji="0" lang="en-US" sz="2800" b="1" i="0">
                <a:latin typeface="Chalkboard" pitchFamily="-108" charset="0"/>
                <a:ea typeface="ＭＳ Ｐゴシック" pitchFamily="-108" charset="-128"/>
                <a:cs typeface="ＭＳ Ｐゴシック" pitchFamily="-108" charset="-128"/>
              </a:rPr>
              <a:t>Russia</a:t>
            </a:r>
            <a:r>
              <a:rPr kumimoji="0" lang="en-US" sz="2800" b="1" i="0">
                <a:latin typeface="Chalkboard" pitchFamily="-108" charset="0"/>
              </a:rPr>
              <a:t>	</a:t>
            </a:r>
          </a:p>
          <a:p>
            <a:pPr marL="381835" indent="-381835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0000"/>
            </a:pPr>
            <a:r>
              <a:rPr kumimoji="0" lang="en-US" sz="2800" b="1" i="0">
                <a:latin typeface="Chalkboard" pitchFamily="-108" charset="0"/>
              </a:rPr>
              <a:t>USA</a:t>
            </a:r>
          </a:p>
          <a:p>
            <a:pPr eaLnBrk="1" hangingPunct="1">
              <a:spcBef>
                <a:spcPct val="20000"/>
              </a:spcBef>
            </a:pPr>
            <a:endParaRPr kumimoji="0" lang="en-US" sz="1800" b="1">
              <a:latin typeface="Chalkboard" pitchFamily="-108" charset="0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Bef>
                <a:spcPct val="20000"/>
              </a:spcBef>
            </a:pPr>
            <a:endParaRPr kumimoji="0" lang="en-US" sz="1800" b="1">
              <a:latin typeface="Chalkboard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A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615940" y="7081520"/>
            <a:ext cx="4107180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699760" y="6840431"/>
            <a:ext cx="4358640" cy="87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>
            <a:prstTxWarp prst="textNoShape">
              <a:avLst/>
            </a:prstTxWarp>
            <a:spAutoFit/>
          </a:bodyPr>
          <a:lstStyle/>
          <a:p>
            <a:pPr algn="l"/>
            <a:r>
              <a:rPr lang="en-US" sz="2500" i="0">
                <a:solidFill>
                  <a:srgbClr val="000000"/>
                </a:solidFill>
                <a:latin typeface="Palatino Linotype" pitchFamily="18" charset="0"/>
              </a:rPr>
              <a:t>Deployment (up to 50/day)  485 SDs: 10/2006 - 3/2007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" y="0"/>
            <a:ext cx="8801100" cy="1295400"/>
          </a:xfrm>
        </p:spPr>
        <p:txBody>
          <a:bodyPr/>
          <a:lstStyle/>
          <a:p>
            <a:r>
              <a:rPr lang="en-US"/>
              <a:t>Telescope Array SD spectrum</a:t>
            </a:r>
          </a:p>
        </p:txBody>
      </p:sp>
      <p:pic>
        <p:nvPicPr>
          <p:cNvPr id="4" name="Content Placeholder 3" descr="tasd_and_hr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188" r="-1188"/>
          <a:stretch>
            <a:fillRect/>
          </a:stretch>
        </p:blipFill>
        <p:spPr>
          <a:xfrm>
            <a:off x="670560" y="1209040"/>
            <a:ext cx="8754534" cy="6088380"/>
          </a:xfrm>
        </p:spPr>
      </p:pic>
      <p:sp>
        <p:nvSpPr>
          <p:cNvPr id="5" name="TextBox 4"/>
          <p:cNvSpPr txBox="1"/>
          <p:nvPr/>
        </p:nvSpPr>
        <p:spPr>
          <a:xfrm>
            <a:off x="7086601" y="6934201"/>
            <a:ext cx="1415285" cy="453396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200" i="0">
                <a:solidFill>
                  <a:srgbClr val="000000"/>
                </a:solidFill>
              </a:rPr>
              <a:t>ICRC2011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240" y="0"/>
            <a:ext cx="1788160" cy="19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spect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146" y="800200"/>
            <a:ext cx="7781290" cy="554143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2510" y="1315969"/>
            <a:ext cx="6298807" cy="4701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5464" y="6705600"/>
            <a:ext cx="4172937" cy="507831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i="0"/>
              <a:t>20 % “absolute” energy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0"/>
            <a:ext cx="9519217" cy="777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7522" y="876828"/>
            <a:ext cx="2470377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 smtClean="0">
                <a:solidFill>
                  <a:schemeClr val="bg1"/>
                </a:solidFill>
              </a:rPr>
              <a:t>(Abraham et al. 2010)</a:t>
            </a:r>
            <a:endParaRPr lang="en-US" sz="2000" i="0"/>
          </a:p>
        </p:txBody>
      </p:sp>
      <p:sp>
        <p:nvSpPr>
          <p:cNvPr id="7" name="TextBox 6"/>
          <p:cNvSpPr txBox="1"/>
          <p:nvPr/>
        </p:nvSpPr>
        <p:spPr>
          <a:xfrm>
            <a:off x="3082066" y="518161"/>
            <a:ext cx="2242701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 smtClean="0">
                <a:solidFill>
                  <a:schemeClr val="bg1"/>
                </a:solidFill>
              </a:rPr>
              <a:t>(Abbasi et al. 2009)</a:t>
            </a:r>
            <a:endParaRPr lang="en-US" sz="2000" i="0"/>
          </a:p>
        </p:txBody>
      </p:sp>
      <p:sp>
        <p:nvSpPr>
          <p:cNvPr id="9" name="TextBox 8"/>
          <p:cNvSpPr txBox="1"/>
          <p:nvPr/>
        </p:nvSpPr>
        <p:spPr>
          <a:xfrm>
            <a:off x="7627622" y="7353828"/>
            <a:ext cx="1955538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5" y="0"/>
            <a:ext cx="9519216" cy="777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1297" y="5"/>
            <a:ext cx="6131406" cy="2180369"/>
          </a:xfrm>
          <a:prstGeom prst="rect">
            <a:avLst/>
          </a:prstGeom>
          <a:solidFill>
            <a:schemeClr val="tx1"/>
          </a:solidFill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0000FF"/>
                </a:solidFill>
                <a:latin typeface="+mj-lt"/>
              </a:rPr>
              <a:t>To fit the spectrum, need:</a:t>
            </a:r>
          </a:p>
          <a:p>
            <a:r>
              <a:rPr lang="en-US" i="0">
                <a:solidFill>
                  <a:srgbClr val="0000FF"/>
                </a:solidFill>
                <a:latin typeface="+mj-lt"/>
              </a:rPr>
              <a:t>  injection spectrum: E</a:t>
            </a:r>
            <a:r>
              <a:rPr lang="en-US" i="0" baseline="30000">
                <a:solidFill>
                  <a:srgbClr val="0000FF"/>
                </a:solidFill>
                <a:latin typeface="+mj-lt"/>
              </a:rPr>
              <a:t>-s</a:t>
            </a:r>
            <a:r>
              <a:rPr lang="en-US" i="0">
                <a:solidFill>
                  <a:srgbClr val="0000FF"/>
                </a:solidFill>
                <a:latin typeface="+mj-lt"/>
              </a:rPr>
              <a:t>, E</a:t>
            </a:r>
            <a:r>
              <a:rPr lang="en-US" i="0" baseline="-25000">
                <a:solidFill>
                  <a:srgbClr val="0000FF"/>
                </a:solidFill>
                <a:latin typeface="+mj-lt"/>
              </a:rPr>
              <a:t>max</a:t>
            </a:r>
          </a:p>
          <a:p>
            <a:r>
              <a:rPr lang="en-US" i="0">
                <a:solidFill>
                  <a:srgbClr val="0000FF"/>
                </a:solidFill>
                <a:latin typeface="+mj-lt"/>
              </a:rPr>
              <a:t>  injection composition</a:t>
            </a:r>
          </a:p>
          <a:p>
            <a:r>
              <a:rPr lang="en-US" i="0">
                <a:solidFill>
                  <a:srgbClr val="0000FF"/>
                </a:solidFill>
                <a:latin typeface="+mj-lt"/>
              </a:rPr>
              <a:t>  Transition Gal/Extragal model</a:t>
            </a:r>
          </a:p>
          <a:p>
            <a:r>
              <a:rPr lang="en-US" i="0">
                <a:solidFill>
                  <a:srgbClr val="0000FF"/>
                </a:solidFill>
                <a:latin typeface="+mj-lt"/>
              </a:rPr>
              <a:t>  Source evolution: FRII, SFR, uniform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7622" y="7353828"/>
            <a:ext cx="1955538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5" y="0"/>
            <a:ext cx="9519216" cy="777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7622" y="7353828"/>
            <a:ext cx="1955538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80" y="0"/>
            <a:ext cx="492252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5" y="259086"/>
            <a:ext cx="9637554" cy="811425"/>
          </a:xfrm>
        </p:spPr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Challenging Accelerators</a:t>
            </a:r>
          </a:p>
        </p:txBody>
      </p:sp>
      <p:pic>
        <p:nvPicPr>
          <p:cNvPr id="60419" name="Picture 8" descr="lhc_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8640" y="2072640"/>
            <a:ext cx="5364480" cy="552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9" descr="lhc_cer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89934"/>
            <a:ext cx="4358640" cy="299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10"/>
          <p:cNvSpPr>
            <a:spLocks noChangeArrowheads="1"/>
          </p:cNvSpPr>
          <p:nvPr/>
        </p:nvSpPr>
        <p:spPr bwMode="auto">
          <a:xfrm>
            <a:off x="251466" y="1209042"/>
            <a:ext cx="4206313" cy="199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Zapf Dingbats" pitchFamily="-108" charset="2"/>
              <a:buNone/>
            </a:pPr>
            <a:endParaRPr lang="en-GB" sz="2200" i="0">
              <a:latin typeface="Helvetica" pitchFamily="-10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Zapf Dingbats" pitchFamily="-108" charset="2"/>
              <a:buNone/>
            </a:pPr>
            <a:r>
              <a:rPr lang="en-GB" sz="2200" i="0">
                <a:latin typeface="Helvetica" pitchFamily="-108" charset="0"/>
              </a:rPr>
              <a:t>to reach 10</a:t>
            </a:r>
            <a:r>
              <a:rPr lang="en-GB" sz="2200" i="0" baseline="30000">
                <a:latin typeface="Helvetica" pitchFamily="-108" charset="0"/>
              </a:rPr>
              <a:t>20</a:t>
            </a:r>
            <a:r>
              <a:rPr lang="en-GB" sz="2200" i="0">
                <a:latin typeface="Helvetica" pitchFamily="-108" charset="0"/>
              </a:rPr>
              <a:t> eV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Zapf Dingbats" pitchFamily="-108" charset="2"/>
              <a:buNone/>
            </a:pPr>
            <a:r>
              <a:rPr lang="en-GB" sz="2200" i="0">
                <a:latin typeface="Helvetica" pitchFamily="-108" charset="0"/>
              </a:rPr>
              <a:t>LHC magnetic field,</a:t>
            </a:r>
            <a:br>
              <a:rPr lang="en-GB" sz="2200" i="0">
                <a:latin typeface="Helvetica" pitchFamily="-108" charset="0"/>
              </a:rPr>
            </a:br>
            <a:r>
              <a:rPr lang="en-GB" sz="2200" i="0">
                <a:latin typeface="Helvetica" pitchFamily="-108" charset="0"/>
              </a:rPr>
              <a:t>radius ~ 10</a:t>
            </a:r>
            <a:r>
              <a:rPr lang="en-GB" sz="2200" i="0" baseline="30000">
                <a:latin typeface="Helvetica" pitchFamily="-108" charset="0"/>
              </a:rPr>
              <a:t>7</a:t>
            </a:r>
            <a:r>
              <a:rPr lang="en-GB" sz="2200" i="0">
                <a:latin typeface="Helvetica" pitchFamily="-108" charset="0"/>
              </a:rPr>
              <a:t> km (Sun - Mercury)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Zapf Dingbats" pitchFamily="-108" charset="2"/>
              <a:buNone/>
            </a:pPr>
            <a:r>
              <a:rPr lang="en-GB" sz="2200" i="0">
                <a:latin typeface="Helvetica" pitchFamily="-108" charset="0"/>
              </a:rPr>
              <a:t>or 10 GT fields!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5" y="0"/>
            <a:ext cx="9519216" cy="777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1297" y="5"/>
            <a:ext cx="6131406" cy="2180369"/>
          </a:xfrm>
          <a:prstGeom prst="rect">
            <a:avLst/>
          </a:prstGeom>
          <a:solidFill>
            <a:schemeClr val="tx1"/>
          </a:solidFill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0000FF"/>
                </a:solidFill>
                <a:latin typeface="+mj-lt"/>
              </a:rPr>
              <a:t>To fit the spectrum, need:</a:t>
            </a:r>
          </a:p>
          <a:p>
            <a:r>
              <a:rPr lang="en-US" i="0">
                <a:solidFill>
                  <a:srgbClr val="0000FF"/>
                </a:solidFill>
                <a:latin typeface="+mj-lt"/>
              </a:rPr>
              <a:t>  injection spectrum: E</a:t>
            </a:r>
            <a:r>
              <a:rPr lang="en-US" i="0" baseline="30000">
                <a:solidFill>
                  <a:srgbClr val="0000FF"/>
                </a:solidFill>
                <a:latin typeface="+mj-lt"/>
              </a:rPr>
              <a:t>-s</a:t>
            </a:r>
            <a:r>
              <a:rPr lang="en-US" i="0">
                <a:solidFill>
                  <a:srgbClr val="0000FF"/>
                </a:solidFill>
                <a:latin typeface="+mj-lt"/>
              </a:rPr>
              <a:t>, E</a:t>
            </a:r>
            <a:r>
              <a:rPr lang="en-US" i="0" baseline="-25000">
                <a:solidFill>
                  <a:srgbClr val="0000FF"/>
                </a:solidFill>
                <a:latin typeface="+mj-lt"/>
              </a:rPr>
              <a:t>max</a:t>
            </a:r>
          </a:p>
          <a:p>
            <a:r>
              <a:rPr lang="en-US" i="0">
                <a:solidFill>
                  <a:srgbClr val="0000FF"/>
                </a:solidFill>
                <a:latin typeface="+mj-lt"/>
              </a:rPr>
              <a:t>  injection composition</a:t>
            </a:r>
          </a:p>
          <a:p>
            <a:r>
              <a:rPr lang="en-US" i="0">
                <a:solidFill>
                  <a:srgbClr val="0000FF"/>
                </a:solidFill>
                <a:latin typeface="+mj-lt"/>
              </a:rPr>
              <a:t>  Transition Gal/Extragal model</a:t>
            </a:r>
          </a:p>
          <a:p>
            <a:r>
              <a:rPr lang="en-US" i="0">
                <a:solidFill>
                  <a:srgbClr val="0000FF"/>
                </a:solidFill>
                <a:latin typeface="+mj-lt"/>
              </a:rPr>
              <a:t>  Source evolution: FRII, SFR, uniform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7622" y="7353828"/>
            <a:ext cx="1955538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5" y="1"/>
            <a:ext cx="9519216" cy="777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1297" y="5"/>
            <a:ext cx="6131406" cy="2180369"/>
          </a:xfrm>
          <a:prstGeom prst="rect">
            <a:avLst/>
          </a:prstGeom>
          <a:solidFill>
            <a:schemeClr val="tx1"/>
          </a:solidFill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0000FF"/>
                </a:solidFill>
                <a:latin typeface="+mj-lt"/>
              </a:rPr>
              <a:t>To fit the spectrum, need:</a:t>
            </a:r>
          </a:p>
          <a:p>
            <a:r>
              <a:rPr lang="en-US" i="0">
                <a:solidFill>
                  <a:srgbClr val="0000FF"/>
                </a:solidFill>
                <a:latin typeface="+mj-lt"/>
              </a:rPr>
              <a:t>  injection spectrum: E</a:t>
            </a:r>
            <a:r>
              <a:rPr lang="en-US" i="0" baseline="30000">
                <a:solidFill>
                  <a:srgbClr val="0000FF"/>
                </a:solidFill>
                <a:latin typeface="+mj-lt"/>
              </a:rPr>
              <a:t>-s</a:t>
            </a:r>
            <a:r>
              <a:rPr lang="en-US" i="0">
                <a:solidFill>
                  <a:srgbClr val="0000FF"/>
                </a:solidFill>
                <a:latin typeface="+mj-lt"/>
              </a:rPr>
              <a:t>, Emax</a:t>
            </a:r>
          </a:p>
          <a:p>
            <a:r>
              <a:rPr lang="en-US" i="0">
                <a:solidFill>
                  <a:srgbClr val="0000FF"/>
                </a:solidFill>
                <a:latin typeface="+mj-lt"/>
              </a:rPr>
              <a:t>  injection composition</a:t>
            </a:r>
          </a:p>
          <a:p>
            <a:r>
              <a:rPr lang="en-US" i="0">
                <a:solidFill>
                  <a:srgbClr val="0000FF"/>
                </a:solidFill>
                <a:latin typeface="+mj-lt"/>
              </a:rPr>
              <a:t>  Transition Gal/Extragal model</a:t>
            </a:r>
          </a:p>
          <a:p>
            <a:r>
              <a:rPr lang="en-US" i="0">
                <a:solidFill>
                  <a:srgbClr val="0000FF"/>
                </a:solidFill>
                <a:latin typeface="+mj-lt"/>
              </a:rPr>
              <a:t>  Source evolution: FRII, SFR, uniform</a:t>
            </a:r>
          </a:p>
        </p:txBody>
      </p:sp>
      <p:sp>
        <p:nvSpPr>
          <p:cNvPr id="6" name="TextBox 5"/>
          <p:cNvSpPr txBox="1"/>
          <p:nvPr/>
        </p:nvSpPr>
        <p:spPr>
          <a:xfrm rot="20841423">
            <a:off x="470332" y="3992093"/>
            <a:ext cx="7984195" cy="656875"/>
          </a:xfrm>
          <a:prstGeom prst="rect">
            <a:avLst/>
          </a:prstGeom>
          <a:solidFill>
            <a:schemeClr val="tx1"/>
          </a:solidFill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3600" b="1" i="0">
                <a:solidFill>
                  <a:srgbClr val="FF1A1A"/>
                </a:solidFill>
                <a:latin typeface="+mj-lt"/>
              </a:rPr>
              <a:t>MANY WAYS TO FIT THE SPECTRUM!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7622" y="7353828"/>
            <a:ext cx="1955538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High Energy Cosmic Rays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OBSERVABLES:</a:t>
            </a:r>
          </a:p>
          <a:p>
            <a:pPr>
              <a:buFont typeface="Monotype Sorts" pitchFamily="-108" charset="2"/>
              <a:buNone/>
            </a:pPr>
            <a:endParaRPr lang="en-US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	Spectrum</a:t>
            </a:r>
          </a:p>
          <a:p>
            <a:pPr>
              <a:buFont typeface="Monotype Sorts" pitchFamily="-108" charset="2"/>
              <a:buNone/>
            </a:pPr>
            <a:r>
              <a:rPr lang="en-US" b="1"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Composition</a:t>
            </a:r>
          </a:p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b="1">
                <a:solidFill>
                  <a:srgbClr val="FFFF00"/>
                </a:solidFill>
                <a:ea typeface="ＭＳ Ｐゴシック" pitchFamily="-108" charset="-128"/>
                <a:cs typeface="ＭＳ Ｐゴシック" pitchFamily="-108" charset="-128"/>
              </a:rPr>
              <a:t>Sky Distribution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" y="345440"/>
            <a:ext cx="8884920" cy="77724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3600">
                <a:ea typeface="ＭＳ Ｐゴシック" pitchFamily="-108" charset="-128"/>
                <a:cs typeface="ＭＳ Ｐゴシック" pitchFamily="-108" charset="-128"/>
              </a:rPr>
              <a:t>CR arrival directions</a:t>
            </a:r>
            <a:br>
              <a:rPr lang="en-GB" sz="3600">
                <a:ea typeface="ＭＳ Ｐゴシック" pitchFamily="-108" charset="-128"/>
                <a:cs typeface="ＭＳ Ｐゴシック" pitchFamily="-108" charset="-128"/>
              </a:rPr>
            </a:br>
            <a:r>
              <a:rPr lang="en-GB" sz="3600">
                <a:ea typeface="ＭＳ Ｐゴシック" pitchFamily="-108" charset="-128"/>
                <a:cs typeface="ＭＳ Ｐゴシック" pitchFamily="-108" charset="-128"/>
              </a:rPr>
              <a:t>E &lt; 6 10</a:t>
            </a:r>
            <a:r>
              <a:rPr lang="en-GB" sz="3600" baseline="30000">
                <a:ea typeface="ＭＳ Ｐゴシック" pitchFamily="-108" charset="-128"/>
                <a:cs typeface="ＭＳ Ｐゴシック" pitchFamily="-108" charset="-128"/>
              </a:rPr>
              <a:t>19</a:t>
            </a:r>
            <a:r>
              <a:rPr lang="en-GB" sz="3600">
                <a:ea typeface="ＭＳ Ｐゴシック" pitchFamily="-108" charset="-128"/>
                <a:cs typeface="ＭＳ Ｐゴシック" pitchFamily="-108" charset="-128"/>
              </a:rPr>
              <a:t> eV</a:t>
            </a:r>
            <a:endParaRPr lang="en-GB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1554480"/>
            <a:ext cx="7543800" cy="518160"/>
          </a:xfrm>
        </p:spPr>
        <p:txBody>
          <a:bodyPr/>
          <a:lstStyle/>
          <a:p>
            <a:pPr algn="ctr">
              <a:buFont typeface="Monotype Sorts" pitchFamily="-108" charset="2"/>
              <a:buNone/>
            </a:pPr>
            <a:r>
              <a:rPr lang="en-GB" sz="2700" b="1">
                <a:ea typeface="ＭＳ Ｐゴシック" pitchFamily="-108" charset="-128"/>
                <a:cs typeface="ＭＳ Ｐゴシック" pitchFamily="-108" charset="-128"/>
              </a:rPr>
              <a:t>Isotropic! </a:t>
            </a:r>
            <a:endParaRPr lang="en-GB" b="1">
              <a:solidFill>
                <a:srgbClr val="006600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1173480" y="2936240"/>
            <a:ext cx="7459980" cy="3886200"/>
            <a:chOff x="672" y="1680"/>
            <a:chExt cx="4272" cy="2160"/>
          </a:xfrm>
        </p:grpSpPr>
        <p:sp>
          <p:nvSpPr>
            <p:cNvPr id="29717" name="Oval 5"/>
            <p:cNvSpPr>
              <a:spLocks noChangeArrowheads="1"/>
            </p:cNvSpPr>
            <p:nvPr/>
          </p:nvSpPr>
          <p:spPr bwMode="auto">
            <a:xfrm>
              <a:off x="672" y="1680"/>
              <a:ext cx="4272" cy="2160"/>
            </a:xfrm>
            <a:prstGeom prst="ellipse">
              <a:avLst/>
            </a:prstGeom>
            <a:solidFill>
              <a:srgbClr val="CC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8" name="Oval 6"/>
            <p:cNvSpPr>
              <a:spLocks noChangeArrowheads="1"/>
            </p:cNvSpPr>
            <p:nvPr/>
          </p:nvSpPr>
          <p:spPr bwMode="auto">
            <a:xfrm>
              <a:off x="1200" y="1680"/>
              <a:ext cx="3216" cy="2160"/>
            </a:xfrm>
            <a:prstGeom prst="ellipse">
              <a:avLst/>
            </a:prstGeom>
            <a:solidFill>
              <a:srgbClr val="CC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9" name="Oval 7"/>
            <p:cNvSpPr>
              <a:spLocks noChangeArrowheads="1"/>
            </p:cNvSpPr>
            <p:nvPr/>
          </p:nvSpPr>
          <p:spPr bwMode="auto">
            <a:xfrm>
              <a:off x="1824" y="1680"/>
              <a:ext cx="1968" cy="2160"/>
            </a:xfrm>
            <a:prstGeom prst="ellipse">
              <a:avLst/>
            </a:prstGeom>
            <a:solidFill>
              <a:srgbClr val="CC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20" name="Oval 8"/>
            <p:cNvSpPr>
              <a:spLocks noChangeArrowheads="1"/>
            </p:cNvSpPr>
            <p:nvPr/>
          </p:nvSpPr>
          <p:spPr bwMode="auto">
            <a:xfrm>
              <a:off x="2448" y="1680"/>
              <a:ext cx="720" cy="2160"/>
            </a:xfrm>
            <a:prstGeom prst="ellipse">
              <a:avLst/>
            </a:prstGeom>
            <a:solidFill>
              <a:srgbClr val="CC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701" name="Arc 9"/>
          <p:cNvSpPr>
            <a:spLocks/>
          </p:cNvSpPr>
          <p:nvPr/>
        </p:nvSpPr>
        <p:spPr bwMode="auto">
          <a:xfrm flipV="1">
            <a:off x="4861560" y="3713480"/>
            <a:ext cx="2849880" cy="431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2" name="Arc 10"/>
          <p:cNvSpPr>
            <a:spLocks/>
          </p:cNvSpPr>
          <p:nvPr/>
        </p:nvSpPr>
        <p:spPr bwMode="auto">
          <a:xfrm flipH="1" flipV="1">
            <a:off x="2011680" y="3713480"/>
            <a:ext cx="2849880" cy="431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3" name="Arc 11"/>
          <p:cNvSpPr>
            <a:spLocks/>
          </p:cNvSpPr>
          <p:nvPr/>
        </p:nvSpPr>
        <p:spPr bwMode="auto">
          <a:xfrm>
            <a:off x="4861560" y="5699760"/>
            <a:ext cx="2849880" cy="431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rc 12"/>
          <p:cNvSpPr>
            <a:spLocks/>
          </p:cNvSpPr>
          <p:nvPr/>
        </p:nvSpPr>
        <p:spPr bwMode="auto">
          <a:xfrm flipH="1">
            <a:off x="2011680" y="5699760"/>
            <a:ext cx="2849880" cy="431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705" name="Group 13"/>
          <p:cNvGrpSpPr>
            <a:grpSpLocks/>
          </p:cNvGrpSpPr>
          <p:nvPr/>
        </p:nvGrpSpPr>
        <p:grpSpPr bwMode="auto">
          <a:xfrm>
            <a:off x="3268980" y="3195320"/>
            <a:ext cx="3185160" cy="431800"/>
            <a:chOff x="1104" y="1632"/>
            <a:chExt cx="3264" cy="240"/>
          </a:xfrm>
        </p:grpSpPr>
        <p:sp>
          <p:nvSpPr>
            <p:cNvPr id="29715" name="Arc 14"/>
            <p:cNvSpPr>
              <a:spLocks/>
            </p:cNvSpPr>
            <p:nvPr/>
          </p:nvSpPr>
          <p:spPr bwMode="auto">
            <a:xfrm flipV="1">
              <a:off x="2736" y="1632"/>
              <a:ext cx="1632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6" name="Arc 15"/>
            <p:cNvSpPr>
              <a:spLocks/>
            </p:cNvSpPr>
            <p:nvPr/>
          </p:nvSpPr>
          <p:spPr bwMode="auto">
            <a:xfrm flipH="1" flipV="1">
              <a:off x="1104" y="1632"/>
              <a:ext cx="1632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06" name="Group 16"/>
          <p:cNvGrpSpPr>
            <a:grpSpLocks/>
          </p:cNvGrpSpPr>
          <p:nvPr/>
        </p:nvGrpSpPr>
        <p:grpSpPr bwMode="auto">
          <a:xfrm flipV="1">
            <a:off x="3268980" y="6217920"/>
            <a:ext cx="3185160" cy="431800"/>
            <a:chOff x="1104" y="1632"/>
            <a:chExt cx="3264" cy="240"/>
          </a:xfrm>
        </p:grpSpPr>
        <p:sp>
          <p:nvSpPr>
            <p:cNvPr id="29713" name="Arc 17"/>
            <p:cNvSpPr>
              <a:spLocks/>
            </p:cNvSpPr>
            <p:nvPr/>
          </p:nvSpPr>
          <p:spPr bwMode="auto">
            <a:xfrm flipV="1">
              <a:off x="2736" y="1632"/>
              <a:ext cx="1632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4" name="Arc 18"/>
            <p:cNvSpPr>
              <a:spLocks/>
            </p:cNvSpPr>
            <p:nvPr/>
          </p:nvSpPr>
          <p:spPr bwMode="auto">
            <a:xfrm flipH="1" flipV="1">
              <a:off x="1104" y="1632"/>
              <a:ext cx="1632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07" name="Group 19"/>
          <p:cNvGrpSpPr>
            <a:grpSpLocks/>
          </p:cNvGrpSpPr>
          <p:nvPr/>
        </p:nvGrpSpPr>
        <p:grpSpPr bwMode="auto">
          <a:xfrm>
            <a:off x="1369060" y="4318000"/>
            <a:ext cx="7040880" cy="431800"/>
            <a:chOff x="1104" y="1632"/>
            <a:chExt cx="3264" cy="240"/>
          </a:xfrm>
        </p:grpSpPr>
        <p:sp>
          <p:nvSpPr>
            <p:cNvPr id="29711" name="Arc 20"/>
            <p:cNvSpPr>
              <a:spLocks/>
            </p:cNvSpPr>
            <p:nvPr/>
          </p:nvSpPr>
          <p:spPr bwMode="auto">
            <a:xfrm flipV="1">
              <a:off x="2736" y="1632"/>
              <a:ext cx="1632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2" name="Arc 21"/>
            <p:cNvSpPr>
              <a:spLocks/>
            </p:cNvSpPr>
            <p:nvPr/>
          </p:nvSpPr>
          <p:spPr bwMode="auto">
            <a:xfrm flipH="1" flipV="1">
              <a:off x="1104" y="1632"/>
              <a:ext cx="1632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08" name="Group 22"/>
          <p:cNvGrpSpPr>
            <a:grpSpLocks/>
          </p:cNvGrpSpPr>
          <p:nvPr/>
        </p:nvGrpSpPr>
        <p:grpSpPr bwMode="auto">
          <a:xfrm flipV="1">
            <a:off x="1369060" y="5095240"/>
            <a:ext cx="7040880" cy="431800"/>
            <a:chOff x="1104" y="1632"/>
            <a:chExt cx="3264" cy="240"/>
          </a:xfrm>
        </p:grpSpPr>
        <p:sp>
          <p:nvSpPr>
            <p:cNvPr id="29709" name="Arc 23"/>
            <p:cNvSpPr>
              <a:spLocks/>
            </p:cNvSpPr>
            <p:nvPr/>
          </p:nvSpPr>
          <p:spPr bwMode="auto">
            <a:xfrm flipV="1">
              <a:off x="2736" y="1632"/>
              <a:ext cx="1632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0" name="Arc 24"/>
            <p:cNvSpPr>
              <a:spLocks/>
            </p:cNvSpPr>
            <p:nvPr/>
          </p:nvSpPr>
          <p:spPr bwMode="auto">
            <a:xfrm flipH="1" flipV="1">
              <a:off x="1104" y="1632"/>
              <a:ext cx="1632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492650" y="613520"/>
            <a:ext cx="4992785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kumimoji="0" lang="en-GB" sz="3600" i="0">
                <a:solidFill>
                  <a:srgbClr val="FFFF00"/>
                </a:solidFill>
                <a:latin typeface="Chalkboard" pitchFamily="-108" charset="0"/>
              </a:rPr>
              <a:t>Cosmic Magnetic Fields</a:t>
            </a:r>
            <a:endParaRPr kumimoji="0" lang="en-GB" sz="3100" i="0">
              <a:solidFill>
                <a:srgbClr val="FFFF00"/>
              </a:solidFill>
              <a:latin typeface="Chalkboard" pitchFamily="-108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 flipV="1">
            <a:off x="4861560" y="1727206"/>
            <a:ext cx="4777740" cy="4503315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 lIns="101823" tIns="50911" rIns="101823" bIns="509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Freeform 4"/>
          <p:cNvSpPr>
            <a:spLocks/>
          </p:cNvSpPr>
          <p:nvPr/>
        </p:nvSpPr>
        <p:spPr bwMode="auto">
          <a:xfrm>
            <a:off x="9304020" y="1468120"/>
            <a:ext cx="513398" cy="471382"/>
          </a:xfrm>
          <a:custGeom>
            <a:avLst/>
            <a:gdLst>
              <a:gd name="T0" fmla="*/ 2147483647 w 294"/>
              <a:gd name="T1" fmla="*/ 2147483647 h 262"/>
              <a:gd name="T2" fmla="*/ 2147483647 w 294"/>
              <a:gd name="T3" fmla="*/ 0 h 262"/>
              <a:gd name="T4" fmla="*/ 2147483647 w 294"/>
              <a:gd name="T5" fmla="*/ 2147483647 h 262"/>
              <a:gd name="T6" fmla="*/ 2147483647 w 294"/>
              <a:gd name="T7" fmla="*/ 2147483647 h 262"/>
              <a:gd name="T8" fmla="*/ 2147483647 w 294"/>
              <a:gd name="T9" fmla="*/ 2147483647 h 262"/>
              <a:gd name="T10" fmla="*/ 2147483647 w 294"/>
              <a:gd name="T11" fmla="*/ 2147483647 h 262"/>
              <a:gd name="T12" fmla="*/ 2147483647 w 294"/>
              <a:gd name="T13" fmla="*/ 2147483647 h 262"/>
              <a:gd name="T14" fmla="*/ 2147483647 w 294"/>
              <a:gd name="T15" fmla="*/ 2147483647 h 262"/>
              <a:gd name="T16" fmla="*/ 2147483647 w 294"/>
              <a:gd name="T17" fmla="*/ 2147483647 h 262"/>
              <a:gd name="T18" fmla="*/ 0 w 294"/>
              <a:gd name="T19" fmla="*/ 2147483647 h 262"/>
              <a:gd name="T20" fmla="*/ 2147483647 w 294"/>
              <a:gd name="T21" fmla="*/ 2147483647 h 262"/>
              <a:gd name="T22" fmla="*/ 2147483647 w 294"/>
              <a:gd name="T23" fmla="*/ 2147483647 h 262"/>
              <a:gd name="T24" fmla="*/ 2147483647 w 294"/>
              <a:gd name="T25" fmla="*/ 2147483647 h 2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94"/>
              <a:gd name="T40" fmla="*/ 0 h 262"/>
              <a:gd name="T41" fmla="*/ 294 w 294"/>
              <a:gd name="T42" fmla="*/ 262 h 26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94" h="262">
                <a:moveTo>
                  <a:pt x="150" y="96"/>
                </a:moveTo>
                <a:lnTo>
                  <a:pt x="198" y="0"/>
                </a:lnTo>
                <a:lnTo>
                  <a:pt x="198" y="96"/>
                </a:lnTo>
                <a:lnTo>
                  <a:pt x="294" y="144"/>
                </a:lnTo>
                <a:lnTo>
                  <a:pt x="188" y="151"/>
                </a:lnTo>
                <a:lnTo>
                  <a:pt x="237" y="236"/>
                </a:lnTo>
                <a:lnTo>
                  <a:pt x="148" y="195"/>
                </a:lnTo>
                <a:lnTo>
                  <a:pt x="117" y="262"/>
                </a:lnTo>
                <a:lnTo>
                  <a:pt x="90" y="177"/>
                </a:lnTo>
                <a:lnTo>
                  <a:pt x="0" y="164"/>
                </a:lnTo>
                <a:lnTo>
                  <a:pt x="103" y="137"/>
                </a:lnTo>
                <a:lnTo>
                  <a:pt x="54" y="48"/>
                </a:lnTo>
                <a:lnTo>
                  <a:pt x="150" y="9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101823" tIns="50911" rIns="101823" bIns="509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3352800" y="4749800"/>
            <a:ext cx="3604260" cy="2849880"/>
          </a:xfrm>
          <a:prstGeom prst="ellipse">
            <a:avLst/>
          </a:prstGeom>
          <a:solidFill>
            <a:srgbClr val="BBE0E3">
              <a:alpha val="41176"/>
            </a:srgbClr>
          </a:solidFill>
          <a:ln w="9525">
            <a:noFill/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855721" y="5008880"/>
            <a:ext cx="143757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i="0">
                <a:latin typeface="Chinacat" pitchFamily="2" charset="0"/>
              </a:rPr>
              <a:t>Halo B?</a:t>
            </a:r>
            <a:endParaRPr kumimoji="0" lang="en-US" i="0">
              <a:solidFill>
                <a:srgbClr val="FFFF00"/>
              </a:solidFill>
              <a:latin typeface="Chinacat" pitchFamily="2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520446" y="3454401"/>
            <a:ext cx="2822907" cy="93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i="0">
                <a:latin typeface="Chinacat" pitchFamily="2" charset="0"/>
              </a:rPr>
              <a:t>Extra-galactic B?</a:t>
            </a:r>
            <a:endParaRPr kumimoji="0" lang="en-GB" i="0">
              <a:solidFill>
                <a:srgbClr val="FFFF00"/>
              </a:solidFill>
              <a:latin typeface="Chinacat" pitchFamily="2" charset="0"/>
            </a:endParaRPr>
          </a:p>
          <a:p>
            <a:pPr eaLnBrk="1" hangingPunct="1"/>
            <a:r>
              <a:rPr kumimoji="0" lang="en-GB" i="0">
                <a:latin typeface="Chinacat" pitchFamily="2" charset="0"/>
              </a:rPr>
              <a:t>B &lt; </a:t>
            </a:r>
            <a:r>
              <a:rPr kumimoji="0" lang="el-GR" sz="2200" b="1" i="0">
                <a:latin typeface="Chinacat" pitchFamily="2" charset="0"/>
                <a:sym typeface="Symbol" pitchFamily="-108" charset="2"/>
              </a:rPr>
              <a:t>n</a:t>
            </a:r>
            <a:r>
              <a:rPr kumimoji="0" lang="fr-FR" sz="2200" b="1" i="0">
                <a:latin typeface="Chinacat" pitchFamily="2" charset="0"/>
              </a:rPr>
              <a:t>G</a:t>
            </a:r>
            <a:endParaRPr kumimoji="0" lang="en-US" sz="2200" b="1" i="0">
              <a:latin typeface="Chinacat" pitchFamily="2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8298185" y="2331720"/>
            <a:ext cx="395559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US" sz="3600" i="0">
                <a:solidFill>
                  <a:srgbClr val="FFFF00"/>
                </a:solidFill>
                <a:latin typeface="High Tower Text" pitchFamily="18" charset="0"/>
                <a:sym typeface="Symbol" pitchFamily="-108" charset="2"/>
              </a:rPr>
              <a:t></a:t>
            </a: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H="1">
            <a:off x="4693920" y="6477000"/>
            <a:ext cx="754380" cy="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7459985" y="3799841"/>
            <a:ext cx="1967472" cy="41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fr-FR" sz="2000" i="0">
                <a:solidFill>
                  <a:srgbClr val="00FFFF"/>
                </a:solidFill>
                <a:latin typeface="Chinacat" pitchFamily="2" charset="0"/>
              </a:rPr>
              <a:t>weak deflection</a:t>
            </a:r>
            <a:endParaRPr kumimoji="0" lang="fr-FR" sz="2000" i="0">
              <a:solidFill>
                <a:schemeClr val="bg1"/>
              </a:solidFill>
              <a:latin typeface="Chinacat" pitchFamily="2" charset="0"/>
            </a:endParaRPr>
          </a:p>
        </p:txBody>
      </p:sp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502920" y="1520298"/>
            <a:ext cx="6035040" cy="115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R</a:t>
            </a:r>
            <a:r>
              <a:rPr kumimoji="0" lang="en-US" i="0" baseline="-25000">
                <a:solidFill>
                  <a:srgbClr val="FFF807"/>
                </a:solidFill>
                <a:latin typeface="Chinacat" pitchFamily="2" charset="0"/>
              </a:rPr>
              <a:t>L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= </a:t>
            </a:r>
            <a:r>
              <a:rPr kumimoji="0" lang="en-US" b="1" i="0">
                <a:solidFill>
                  <a:srgbClr val="FFF807"/>
                </a:solidFill>
                <a:latin typeface="Chinacat" pitchFamily="2" charset="0"/>
              </a:rPr>
              <a:t>kpc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Z</a:t>
            </a:r>
            <a:r>
              <a:rPr kumimoji="0" lang="en-US" i="0" baseline="30000">
                <a:solidFill>
                  <a:srgbClr val="FFF807"/>
                </a:solidFill>
                <a:latin typeface="Chinacat" pitchFamily="2" charset="0"/>
              </a:rPr>
              <a:t>-1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(E / EeV) (B / </a:t>
            </a:r>
            <a:r>
              <a:rPr kumimoji="0" lang="el-GR" b="1" i="0">
                <a:solidFill>
                  <a:srgbClr val="FFF807"/>
                </a:solidFill>
                <a:latin typeface="Chinacat" pitchFamily="2" charset="0"/>
                <a:sym typeface="Symbol" pitchFamily="-108" charset="2"/>
              </a:rPr>
              <a:t></a:t>
            </a:r>
            <a:r>
              <a:rPr kumimoji="0" lang="fr-FR" b="1" i="0">
                <a:solidFill>
                  <a:srgbClr val="FFF807"/>
                </a:solidFill>
                <a:latin typeface="Chinacat" pitchFamily="2" charset="0"/>
              </a:rPr>
              <a:t>G</a:t>
            </a:r>
            <a:r>
              <a:rPr kumimoji="0" lang="fr-FR" i="0">
                <a:solidFill>
                  <a:srgbClr val="FFF807"/>
                </a:solidFill>
                <a:latin typeface="Chinacat" pitchFamily="2" charset="0"/>
              </a:rPr>
              <a:t>)</a:t>
            </a:r>
            <a:r>
              <a:rPr kumimoji="0" lang="fr-FR" i="0" baseline="30000">
                <a:solidFill>
                  <a:srgbClr val="FFF807"/>
                </a:solidFill>
                <a:latin typeface="Chinacat" pitchFamily="2" charset="0"/>
              </a:rPr>
              <a:t>-1	</a:t>
            </a:r>
            <a:endParaRPr kumimoji="0" lang="el-GR" sz="2200" b="1" i="0" baseline="30000">
              <a:latin typeface="Chinacat" pitchFamily="2" charset="0"/>
            </a:endParaRPr>
          </a:p>
          <a:p>
            <a:pPr eaLnBrk="1" hangingPunct="1"/>
            <a:endParaRPr kumimoji="0" lang="el-GR" sz="2200" i="0" baseline="30000">
              <a:solidFill>
                <a:schemeClr val="bg1"/>
              </a:solidFill>
              <a:latin typeface="Chinacat" pitchFamily="2" charset="0"/>
            </a:endParaRPr>
          </a:p>
          <a:p>
            <a:pPr eaLnBrk="1" hangingPunct="1"/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R</a:t>
            </a:r>
            <a:r>
              <a:rPr kumimoji="0" lang="en-US" i="0" baseline="-25000">
                <a:solidFill>
                  <a:srgbClr val="FFF807"/>
                </a:solidFill>
                <a:latin typeface="Chinacat" pitchFamily="2" charset="0"/>
              </a:rPr>
              <a:t>L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= </a:t>
            </a:r>
            <a:r>
              <a:rPr kumimoji="0" lang="en-US" b="1" i="0">
                <a:solidFill>
                  <a:srgbClr val="FFF807"/>
                </a:solidFill>
                <a:latin typeface="Chinacat" pitchFamily="2" charset="0"/>
              </a:rPr>
              <a:t>Mpc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Z</a:t>
            </a:r>
            <a:r>
              <a:rPr kumimoji="0" lang="en-US" i="0" baseline="30000">
                <a:solidFill>
                  <a:srgbClr val="FFF807"/>
                </a:solidFill>
                <a:latin typeface="Chinacat" pitchFamily="2" charset="0"/>
              </a:rPr>
              <a:t>-1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(E / EeV) (B / </a:t>
            </a:r>
            <a:r>
              <a:rPr kumimoji="0" lang="el-GR" b="1" i="0">
                <a:solidFill>
                  <a:srgbClr val="FFF807"/>
                </a:solidFill>
                <a:latin typeface="Chinacat" pitchFamily="2" charset="0"/>
                <a:sym typeface="Symbol" pitchFamily="-108" charset="2"/>
              </a:rPr>
              <a:t>n</a:t>
            </a:r>
            <a:r>
              <a:rPr kumimoji="0" lang="fr-FR" b="1" i="0">
                <a:solidFill>
                  <a:srgbClr val="FFF807"/>
                </a:solidFill>
                <a:latin typeface="Chinacat" pitchFamily="2" charset="0"/>
              </a:rPr>
              <a:t>G</a:t>
            </a:r>
            <a:r>
              <a:rPr kumimoji="0" lang="fr-FR" i="0">
                <a:solidFill>
                  <a:srgbClr val="FFF807"/>
                </a:solidFill>
                <a:latin typeface="Chinacat" pitchFamily="2" charset="0"/>
              </a:rPr>
              <a:t>)</a:t>
            </a:r>
            <a:r>
              <a:rPr kumimoji="0" lang="fr-FR" i="0" baseline="30000">
                <a:solidFill>
                  <a:srgbClr val="FFF807"/>
                </a:solidFill>
                <a:latin typeface="Chinacat" pitchFamily="2" charset="0"/>
              </a:rPr>
              <a:t>-1</a:t>
            </a:r>
            <a:endParaRPr kumimoji="0" lang="el-GR" i="0" baseline="30000">
              <a:solidFill>
                <a:srgbClr val="FFF807"/>
              </a:solidFill>
              <a:latin typeface="Chinacat" pitchFamily="2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4442460" y="6131560"/>
            <a:ext cx="1592580" cy="17272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5" name="Line 14"/>
          <p:cNvSpPr>
            <a:spLocks noChangeShapeType="1"/>
          </p:cNvSpPr>
          <p:nvPr/>
        </p:nvSpPr>
        <p:spPr bwMode="auto">
          <a:xfrm flipV="1">
            <a:off x="6202680" y="6045200"/>
            <a:ext cx="0" cy="3454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6" name="Text Box 15"/>
          <p:cNvSpPr txBox="1">
            <a:spLocks noChangeArrowheads="1"/>
          </p:cNvSpPr>
          <p:nvPr/>
        </p:nvSpPr>
        <p:spPr bwMode="auto">
          <a:xfrm>
            <a:off x="6235860" y="5958845"/>
            <a:ext cx="642143" cy="45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sz="2200" i="0">
                <a:latin typeface="Chinacat" pitchFamily="2" charset="0"/>
              </a:rPr>
              <a:t>kpc</a:t>
            </a:r>
            <a:endParaRPr kumimoji="0" lang="en-US" sz="2200" i="0">
              <a:latin typeface="Chinacat" pitchFamily="2" charset="0"/>
            </a:endParaRPr>
          </a:p>
        </p:txBody>
      </p:sp>
      <p:sp>
        <p:nvSpPr>
          <p:cNvPr id="23567" name="Text Box 17"/>
          <p:cNvSpPr txBox="1">
            <a:spLocks noChangeArrowheads="1"/>
          </p:cNvSpPr>
          <p:nvPr/>
        </p:nvSpPr>
        <p:spPr bwMode="auto">
          <a:xfrm>
            <a:off x="4526283" y="6459013"/>
            <a:ext cx="1115251" cy="44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sz="2200" i="0">
                <a:solidFill>
                  <a:srgbClr val="FFFF00"/>
                </a:solidFill>
                <a:latin typeface="Chinacat" pitchFamily="2" charset="0"/>
              </a:rPr>
              <a:t> </a:t>
            </a:r>
            <a:r>
              <a:rPr kumimoji="0" lang="en-GB" sz="2200" i="0">
                <a:latin typeface="Chinacat" pitchFamily="2" charset="0"/>
              </a:rPr>
              <a:t>10 kpc</a:t>
            </a:r>
            <a:endParaRPr kumimoji="0" lang="en-US" sz="2200" i="0">
              <a:latin typeface="Chinacat" pitchFamily="2" charset="0"/>
            </a:endParaRPr>
          </a:p>
        </p:txBody>
      </p:sp>
      <p:sp>
        <p:nvSpPr>
          <p:cNvPr id="23568" name="Text Box 19"/>
          <p:cNvSpPr txBox="1">
            <a:spLocks noChangeArrowheads="1"/>
          </p:cNvSpPr>
          <p:nvPr/>
        </p:nvSpPr>
        <p:spPr bwMode="auto">
          <a:xfrm>
            <a:off x="6454144" y="4922523"/>
            <a:ext cx="2286032" cy="41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fr-FR" sz="2000" b="1" i="0">
                <a:solidFill>
                  <a:srgbClr val="0000FF"/>
                </a:solidFill>
                <a:latin typeface="Chinacat" pitchFamily="2" charset="0"/>
              </a:rPr>
              <a:t>strong deflection</a:t>
            </a:r>
            <a:endParaRPr kumimoji="0" lang="fr-FR" sz="2000" b="1" i="0">
              <a:solidFill>
                <a:schemeClr val="bg1"/>
              </a:solidFill>
              <a:latin typeface="Chinacat" pitchFamily="2" charset="0"/>
            </a:endParaRPr>
          </a:p>
        </p:txBody>
      </p:sp>
      <p:sp>
        <p:nvSpPr>
          <p:cNvPr id="23569" name="Text Box 20"/>
          <p:cNvSpPr txBox="1">
            <a:spLocks noChangeArrowheads="1"/>
          </p:cNvSpPr>
          <p:nvPr/>
        </p:nvSpPr>
        <p:spPr bwMode="auto">
          <a:xfrm>
            <a:off x="3436620" y="5699761"/>
            <a:ext cx="1706221" cy="93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i="0">
                <a:latin typeface="Chinacat" pitchFamily="2" charset="0"/>
              </a:rPr>
              <a:t>Milky way</a:t>
            </a:r>
          </a:p>
          <a:p>
            <a:pPr eaLnBrk="1" hangingPunct="1"/>
            <a:r>
              <a:rPr kumimoji="0" lang="en-GB" i="0">
                <a:latin typeface="Chinacat" pitchFamily="2" charset="0"/>
              </a:rPr>
              <a:t>B ~ </a:t>
            </a:r>
            <a:r>
              <a:rPr kumimoji="0" lang="el-GR" sz="2200" b="1" i="0">
                <a:latin typeface="Chinacat" pitchFamily="2" charset="0"/>
                <a:sym typeface="Symbol" pitchFamily="-108" charset="2"/>
              </a:rPr>
              <a:t></a:t>
            </a:r>
            <a:r>
              <a:rPr kumimoji="0" lang="fr-FR" sz="2200" b="1" i="0">
                <a:latin typeface="Chinacat" pitchFamily="2" charset="0"/>
              </a:rPr>
              <a:t>G</a:t>
            </a:r>
            <a:endParaRPr kumimoji="0" lang="en-US" sz="2200" b="1" i="0">
              <a:latin typeface="Chinacat" pitchFamily="2" charset="0"/>
            </a:endParaRPr>
          </a:p>
        </p:txBody>
      </p:sp>
      <p:sp>
        <p:nvSpPr>
          <p:cNvPr id="23570" name="Rectangle 21"/>
          <p:cNvSpPr>
            <a:spLocks noChangeArrowheads="1"/>
          </p:cNvSpPr>
          <p:nvPr/>
        </p:nvSpPr>
        <p:spPr bwMode="auto">
          <a:xfrm>
            <a:off x="7772564" y="4157876"/>
            <a:ext cx="1878080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00FFFF"/>
                </a:solidFill>
              </a:rPr>
              <a:t>E &gt; 10</a:t>
            </a:r>
            <a:r>
              <a:rPr lang="en-US" b="1" i="0" baseline="30000">
                <a:solidFill>
                  <a:srgbClr val="00FFFF"/>
                </a:solidFill>
              </a:rPr>
              <a:t>19</a:t>
            </a:r>
            <a:r>
              <a:rPr lang="en-US" b="1" i="0">
                <a:solidFill>
                  <a:srgbClr val="00FFFF"/>
                </a:solidFill>
              </a:rPr>
              <a:t>eV</a:t>
            </a:r>
            <a:endParaRPr lang="en-US" b="1"/>
          </a:p>
        </p:txBody>
      </p:sp>
      <p:sp>
        <p:nvSpPr>
          <p:cNvPr id="23571" name="Rectangle 22"/>
          <p:cNvSpPr>
            <a:spLocks noChangeArrowheads="1"/>
          </p:cNvSpPr>
          <p:nvPr/>
        </p:nvSpPr>
        <p:spPr bwMode="auto">
          <a:xfrm>
            <a:off x="6957060" y="5267961"/>
            <a:ext cx="1878080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0000FF"/>
                </a:solidFill>
              </a:rPr>
              <a:t>E &lt; 10</a:t>
            </a:r>
            <a:r>
              <a:rPr lang="en-US" b="1" i="0" baseline="30000">
                <a:solidFill>
                  <a:srgbClr val="0000FF"/>
                </a:solidFill>
              </a:rPr>
              <a:t>18</a:t>
            </a:r>
            <a:r>
              <a:rPr lang="en-US" b="1" i="0">
                <a:solidFill>
                  <a:srgbClr val="0000FF"/>
                </a:solidFill>
              </a:rPr>
              <a:t>eV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929239" name="Freeform 23"/>
          <p:cNvSpPr>
            <a:spLocks/>
          </p:cNvSpPr>
          <p:nvPr/>
        </p:nvSpPr>
        <p:spPr bwMode="auto">
          <a:xfrm>
            <a:off x="4861560" y="1640840"/>
            <a:ext cx="4693920" cy="4577080"/>
          </a:xfrm>
          <a:custGeom>
            <a:avLst/>
            <a:gdLst>
              <a:gd name="T0" fmla="*/ 0 w 2688"/>
              <a:gd name="T1" fmla="*/ 2147483647 h 2544"/>
              <a:gd name="T2" fmla="*/ 2147483647 w 2688"/>
              <a:gd name="T3" fmla="*/ 2147483647 h 2544"/>
              <a:gd name="T4" fmla="*/ 2147483647 w 2688"/>
              <a:gd name="T5" fmla="*/ 2147483647 h 2544"/>
              <a:gd name="T6" fmla="*/ 2147483647 w 2688"/>
              <a:gd name="T7" fmla="*/ 2147483647 h 2544"/>
              <a:gd name="T8" fmla="*/ 2147483647 w 2688"/>
              <a:gd name="T9" fmla="*/ 0 h 25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88"/>
              <a:gd name="T16" fmla="*/ 0 h 2544"/>
              <a:gd name="T17" fmla="*/ 2688 w 2688"/>
              <a:gd name="T18" fmla="*/ 2544 h 25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88" h="2544">
                <a:moveTo>
                  <a:pt x="0" y="2544"/>
                </a:moveTo>
                <a:cubicBezTo>
                  <a:pt x="372" y="2180"/>
                  <a:pt x="744" y="1816"/>
                  <a:pt x="1008" y="1584"/>
                </a:cubicBezTo>
                <a:cubicBezTo>
                  <a:pt x="1272" y="1352"/>
                  <a:pt x="1360" y="1336"/>
                  <a:pt x="1584" y="1152"/>
                </a:cubicBezTo>
                <a:cubicBezTo>
                  <a:pt x="1808" y="968"/>
                  <a:pt x="2168" y="672"/>
                  <a:pt x="2352" y="480"/>
                </a:cubicBezTo>
                <a:cubicBezTo>
                  <a:pt x="2536" y="288"/>
                  <a:pt x="2612" y="144"/>
                  <a:pt x="2688" y="0"/>
                </a:cubicBezTo>
              </a:path>
            </a:pathLst>
          </a:custGeom>
          <a:noFill/>
          <a:ln w="50800">
            <a:solidFill>
              <a:srgbClr val="00FFFF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3" name="Oval 25"/>
          <p:cNvSpPr>
            <a:spLocks noChangeArrowheads="1"/>
          </p:cNvSpPr>
          <p:nvPr/>
        </p:nvSpPr>
        <p:spPr bwMode="auto">
          <a:xfrm>
            <a:off x="5113020" y="6045200"/>
            <a:ext cx="335280" cy="34544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9242" name="Freeform 26"/>
          <p:cNvSpPr>
            <a:spLocks/>
          </p:cNvSpPr>
          <p:nvPr/>
        </p:nvSpPr>
        <p:spPr bwMode="auto">
          <a:xfrm>
            <a:off x="4861560" y="1640840"/>
            <a:ext cx="4693920" cy="4577080"/>
          </a:xfrm>
          <a:custGeom>
            <a:avLst/>
            <a:gdLst>
              <a:gd name="T0" fmla="*/ 2147483647 w 2496"/>
              <a:gd name="T1" fmla="*/ 0 h 2256"/>
              <a:gd name="T2" fmla="*/ 2147483647 w 2496"/>
              <a:gd name="T3" fmla="*/ 2147483647 h 2256"/>
              <a:gd name="T4" fmla="*/ 2147483647 w 2496"/>
              <a:gd name="T5" fmla="*/ 2147483647 h 2256"/>
              <a:gd name="T6" fmla="*/ 2147483647 w 2496"/>
              <a:gd name="T7" fmla="*/ 2147483647 h 2256"/>
              <a:gd name="T8" fmla="*/ 2147483647 w 2496"/>
              <a:gd name="T9" fmla="*/ 2147483647 h 2256"/>
              <a:gd name="T10" fmla="*/ 2147483647 w 2496"/>
              <a:gd name="T11" fmla="*/ 2147483647 h 2256"/>
              <a:gd name="T12" fmla="*/ 2147483647 w 2496"/>
              <a:gd name="T13" fmla="*/ 2147483647 h 2256"/>
              <a:gd name="T14" fmla="*/ 2147483647 w 2496"/>
              <a:gd name="T15" fmla="*/ 2147483647 h 2256"/>
              <a:gd name="T16" fmla="*/ 2147483647 w 2496"/>
              <a:gd name="T17" fmla="*/ 2147483647 h 2256"/>
              <a:gd name="T18" fmla="*/ 2147483647 w 2496"/>
              <a:gd name="T19" fmla="*/ 2147483647 h 2256"/>
              <a:gd name="T20" fmla="*/ 2147483647 w 2496"/>
              <a:gd name="T21" fmla="*/ 2147483647 h 2256"/>
              <a:gd name="T22" fmla="*/ 2147483647 w 2496"/>
              <a:gd name="T23" fmla="*/ 2147483647 h 2256"/>
              <a:gd name="T24" fmla="*/ 2147483647 w 2496"/>
              <a:gd name="T25" fmla="*/ 2147483647 h 2256"/>
              <a:gd name="T26" fmla="*/ 2147483647 w 2496"/>
              <a:gd name="T27" fmla="*/ 2147483647 h 2256"/>
              <a:gd name="T28" fmla="*/ 2147483647 w 2496"/>
              <a:gd name="T29" fmla="*/ 2147483647 h 2256"/>
              <a:gd name="T30" fmla="*/ 2147483647 w 2496"/>
              <a:gd name="T31" fmla="*/ 2147483647 h 2256"/>
              <a:gd name="T32" fmla="*/ 2147483647 w 2496"/>
              <a:gd name="T33" fmla="*/ 2147483647 h 2256"/>
              <a:gd name="T34" fmla="*/ 0 w 2496"/>
              <a:gd name="T35" fmla="*/ 2147483647 h 22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496"/>
              <a:gd name="T55" fmla="*/ 0 h 2256"/>
              <a:gd name="T56" fmla="*/ 2496 w 2496"/>
              <a:gd name="T57" fmla="*/ 2256 h 225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496" h="2256">
                <a:moveTo>
                  <a:pt x="2496" y="0"/>
                </a:moveTo>
                <a:cubicBezTo>
                  <a:pt x="2056" y="272"/>
                  <a:pt x="1616" y="544"/>
                  <a:pt x="1344" y="816"/>
                </a:cubicBezTo>
                <a:cubicBezTo>
                  <a:pt x="1072" y="1088"/>
                  <a:pt x="960" y="1464"/>
                  <a:pt x="864" y="1632"/>
                </a:cubicBezTo>
                <a:cubicBezTo>
                  <a:pt x="768" y="1800"/>
                  <a:pt x="808" y="1784"/>
                  <a:pt x="768" y="1824"/>
                </a:cubicBezTo>
                <a:cubicBezTo>
                  <a:pt x="728" y="1864"/>
                  <a:pt x="656" y="1872"/>
                  <a:pt x="624" y="1872"/>
                </a:cubicBezTo>
                <a:cubicBezTo>
                  <a:pt x="592" y="1872"/>
                  <a:pt x="560" y="1808"/>
                  <a:pt x="576" y="1824"/>
                </a:cubicBezTo>
                <a:cubicBezTo>
                  <a:pt x="592" y="1840"/>
                  <a:pt x="736" y="1928"/>
                  <a:pt x="720" y="1968"/>
                </a:cubicBezTo>
                <a:cubicBezTo>
                  <a:pt x="704" y="2008"/>
                  <a:pt x="544" y="2080"/>
                  <a:pt x="480" y="2064"/>
                </a:cubicBezTo>
                <a:cubicBezTo>
                  <a:pt x="416" y="2048"/>
                  <a:pt x="376" y="1920"/>
                  <a:pt x="336" y="1872"/>
                </a:cubicBezTo>
                <a:cubicBezTo>
                  <a:pt x="296" y="1824"/>
                  <a:pt x="264" y="1768"/>
                  <a:pt x="240" y="1776"/>
                </a:cubicBezTo>
                <a:cubicBezTo>
                  <a:pt x="216" y="1784"/>
                  <a:pt x="144" y="1904"/>
                  <a:pt x="192" y="1920"/>
                </a:cubicBezTo>
                <a:cubicBezTo>
                  <a:pt x="240" y="1936"/>
                  <a:pt x="440" y="1840"/>
                  <a:pt x="528" y="1872"/>
                </a:cubicBezTo>
                <a:cubicBezTo>
                  <a:pt x="616" y="1904"/>
                  <a:pt x="720" y="2064"/>
                  <a:pt x="720" y="2112"/>
                </a:cubicBezTo>
                <a:cubicBezTo>
                  <a:pt x="720" y="2160"/>
                  <a:pt x="584" y="2152"/>
                  <a:pt x="528" y="2160"/>
                </a:cubicBezTo>
                <a:cubicBezTo>
                  <a:pt x="472" y="2168"/>
                  <a:pt x="424" y="2152"/>
                  <a:pt x="384" y="2160"/>
                </a:cubicBezTo>
                <a:cubicBezTo>
                  <a:pt x="344" y="2168"/>
                  <a:pt x="336" y="2208"/>
                  <a:pt x="288" y="2208"/>
                </a:cubicBezTo>
                <a:cubicBezTo>
                  <a:pt x="240" y="2208"/>
                  <a:pt x="144" y="2152"/>
                  <a:pt x="96" y="2160"/>
                </a:cubicBezTo>
                <a:cubicBezTo>
                  <a:pt x="48" y="2168"/>
                  <a:pt x="24" y="2212"/>
                  <a:pt x="0" y="2256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5" name="Freeform 27"/>
          <p:cNvSpPr>
            <a:spLocks/>
          </p:cNvSpPr>
          <p:nvPr/>
        </p:nvSpPr>
        <p:spPr bwMode="auto">
          <a:xfrm>
            <a:off x="4693926" y="6131560"/>
            <a:ext cx="340519" cy="172720"/>
          </a:xfrm>
          <a:custGeom>
            <a:avLst/>
            <a:gdLst>
              <a:gd name="T0" fmla="*/ 2147483647 w 182"/>
              <a:gd name="T1" fmla="*/ 2147483647 h 167"/>
              <a:gd name="T2" fmla="*/ 2147483647 w 182"/>
              <a:gd name="T3" fmla="*/ 2147483647 h 167"/>
              <a:gd name="T4" fmla="*/ 2147483647 w 182"/>
              <a:gd name="T5" fmla="*/ 2147483647 h 167"/>
              <a:gd name="T6" fmla="*/ 2147483647 w 182"/>
              <a:gd name="T7" fmla="*/ 2147483647 h 167"/>
              <a:gd name="T8" fmla="*/ 2147483647 w 182"/>
              <a:gd name="T9" fmla="*/ 2147483647 h 167"/>
              <a:gd name="T10" fmla="*/ 2147483647 w 182"/>
              <a:gd name="T11" fmla="*/ 0 h 167"/>
              <a:gd name="T12" fmla="*/ 2147483647 w 182"/>
              <a:gd name="T13" fmla="*/ 2147483647 h 167"/>
              <a:gd name="T14" fmla="*/ 2147483647 w 182"/>
              <a:gd name="T15" fmla="*/ 2147483647 h 167"/>
              <a:gd name="T16" fmla="*/ 2147483647 w 182"/>
              <a:gd name="T17" fmla="*/ 2147483647 h 167"/>
              <a:gd name="T18" fmla="*/ 2147483647 w 182"/>
              <a:gd name="T19" fmla="*/ 2147483647 h 167"/>
              <a:gd name="T20" fmla="*/ 2147483647 w 182"/>
              <a:gd name="T21" fmla="*/ 2147483647 h 167"/>
              <a:gd name="T22" fmla="*/ 2147483647 w 182"/>
              <a:gd name="T23" fmla="*/ 2147483647 h 167"/>
              <a:gd name="T24" fmla="*/ 2147483647 w 182"/>
              <a:gd name="T25" fmla="*/ 2147483647 h 167"/>
              <a:gd name="T26" fmla="*/ 2147483647 w 182"/>
              <a:gd name="T27" fmla="*/ 2147483647 h 167"/>
              <a:gd name="T28" fmla="*/ 2147483647 w 182"/>
              <a:gd name="T29" fmla="*/ 2147483647 h 167"/>
              <a:gd name="T30" fmla="*/ 2147483647 w 182"/>
              <a:gd name="T31" fmla="*/ 2147483647 h 167"/>
              <a:gd name="T32" fmla="*/ 2147483647 w 182"/>
              <a:gd name="T33" fmla="*/ 2147483647 h 167"/>
              <a:gd name="T34" fmla="*/ 2147483647 w 182"/>
              <a:gd name="T35" fmla="*/ 2147483647 h 167"/>
              <a:gd name="T36" fmla="*/ 2147483647 w 182"/>
              <a:gd name="T37" fmla="*/ 2147483647 h 167"/>
              <a:gd name="T38" fmla="*/ 2147483647 w 182"/>
              <a:gd name="T39" fmla="*/ 2147483647 h 167"/>
              <a:gd name="T40" fmla="*/ 2147483647 w 182"/>
              <a:gd name="T41" fmla="*/ 2147483647 h 167"/>
              <a:gd name="T42" fmla="*/ 2147483647 w 182"/>
              <a:gd name="T43" fmla="*/ 2147483647 h 16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2"/>
              <a:gd name="T67" fmla="*/ 0 h 167"/>
              <a:gd name="T68" fmla="*/ 182 w 182"/>
              <a:gd name="T69" fmla="*/ 167 h 16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2" h="167">
                <a:moveTo>
                  <a:pt x="16" y="58"/>
                </a:moveTo>
                <a:cubicBezTo>
                  <a:pt x="44" y="14"/>
                  <a:pt x="26" y="25"/>
                  <a:pt x="61" y="13"/>
                </a:cubicBezTo>
                <a:cubicBezTo>
                  <a:pt x="80" y="15"/>
                  <a:pt x="104" y="6"/>
                  <a:pt x="118" y="20"/>
                </a:cubicBezTo>
                <a:cubicBezTo>
                  <a:pt x="128" y="30"/>
                  <a:pt x="120" y="51"/>
                  <a:pt x="112" y="64"/>
                </a:cubicBezTo>
                <a:cubicBezTo>
                  <a:pt x="108" y="69"/>
                  <a:pt x="99" y="60"/>
                  <a:pt x="93" y="58"/>
                </a:cubicBezTo>
                <a:cubicBezTo>
                  <a:pt x="66" y="32"/>
                  <a:pt x="57" y="15"/>
                  <a:pt x="99" y="0"/>
                </a:cubicBezTo>
                <a:cubicBezTo>
                  <a:pt x="103" y="6"/>
                  <a:pt x="113" y="12"/>
                  <a:pt x="112" y="20"/>
                </a:cubicBezTo>
                <a:cubicBezTo>
                  <a:pt x="110" y="30"/>
                  <a:pt x="50" y="49"/>
                  <a:pt x="41" y="52"/>
                </a:cubicBezTo>
                <a:cubicBezTo>
                  <a:pt x="30" y="49"/>
                  <a:pt x="19" y="41"/>
                  <a:pt x="9" y="45"/>
                </a:cubicBezTo>
                <a:cubicBezTo>
                  <a:pt x="2" y="47"/>
                  <a:pt x="0" y="57"/>
                  <a:pt x="3" y="64"/>
                </a:cubicBezTo>
                <a:cubicBezTo>
                  <a:pt x="16" y="103"/>
                  <a:pt x="20" y="100"/>
                  <a:pt x="48" y="109"/>
                </a:cubicBezTo>
                <a:cubicBezTo>
                  <a:pt x="63" y="107"/>
                  <a:pt x="79" y="109"/>
                  <a:pt x="93" y="103"/>
                </a:cubicBezTo>
                <a:cubicBezTo>
                  <a:pt x="99" y="99"/>
                  <a:pt x="97" y="85"/>
                  <a:pt x="105" y="84"/>
                </a:cubicBezTo>
                <a:cubicBezTo>
                  <a:pt x="130" y="80"/>
                  <a:pt x="156" y="88"/>
                  <a:pt x="182" y="90"/>
                </a:cubicBezTo>
                <a:cubicBezTo>
                  <a:pt x="171" y="155"/>
                  <a:pt x="151" y="143"/>
                  <a:pt x="93" y="135"/>
                </a:cubicBezTo>
                <a:cubicBezTo>
                  <a:pt x="95" y="120"/>
                  <a:pt x="102" y="104"/>
                  <a:pt x="99" y="90"/>
                </a:cubicBezTo>
                <a:cubicBezTo>
                  <a:pt x="97" y="82"/>
                  <a:pt x="93" y="106"/>
                  <a:pt x="86" y="109"/>
                </a:cubicBezTo>
                <a:cubicBezTo>
                  <a:pt x="77" y="111"/>
                  <a:pt x="69" y="105"/>
                  <a:pt x="61" y="103"/>
                </a:cubicBezTo>
                <a:cubicBezTo>
                  <a:pt x="25" y="79"/>
                  <a:pt x="25" y="62"/>
                  <a:pt x="61" y="39"/>
                </a:cubicBezTo>
                <a:cubicBezTo>
                  <a:pt x="86" y="46"/>
                  <a:pt x="96" y="51"/>
                  <a:pt x="105" y="77"/>
                </a:cubicBezTo>
                <a:cubicBezTo>
                  <a:pt x="100" y="135"/>
                  <a:pt x="112" y="167"/>
                  <a:pt x="54" y="154"/>
                </a:cubicBezTo>
                <a:cubicBezTo>
                  <a:pt x="52" y="147"/>
                  <a:pt x="48" y="135"/>
                  <a:pt x="48" y="135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6" name="Rectangle 28"/>
          <p:cNvSpPr>
            <a:spLocks noChangeArrowheads="1"/>
          </p:cNvSpPr>
          <p:nvPr/>
        </p:nvSpPr>
        <p:spPr bwMode="auto">
          <a:xfrm>
            <a:off x="83821" y="86360"/>
            <a:ext cx="3024912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/>
              <a:t>“Known unknown”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5040" y="1727201"/>
            <a:ext cx="2795322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kumimoji="0" lang="fr-FR" b="1" i="0">
                <a:latin typeface="Chinacat" pitchFamily="2" charset="0"/>
              </a:rPr>
              <a:t>1</a:t>
            </a:r>
            <a:r>
              <a:rPr kumimoji="0" lang="fr-FR" b="1" i="0">
                <a:solidFill>
                  <a:srgbClr val="FFF807"/>
                </a:solidFill>
                <a:latin typeface="Chinacat" pitchFamily="2" charset="0"/>
              </a:rPr>
              <a:t> </a:t>
            </a:r>
            <a:r>
              <a:rPr kumimoji="0" lang="fr-FR" b="1" i="0">
                <a:latin typeface="Chinacat" pitchFamily="2" charset="0"/>
              </a:rPr>
              <a:t>EeV = </a:t>
            </a:r>
            <a:r>
              <a:rPr kumimoji="0" lang="en-US" b="1" i="0">
                <a:latin typeface="Chinacat" pitchFamily="2" charset="0"/>
              </a:rPr>
              <a:t>10</a:t>
            </a:r>
            <a:r>
              <a:rPr kumimoji="0" lang="en-US" b="1" i="0" baseline="30000">
                <a:latin typeface="Chinacat" pitchFamily="2" charset="0"/>
              </a:rPr>
              <a:t>18</a:t>
            </a:r>
            <a:r>
              <a:rPr kumimoji="0" lang="en-US" b="1" i="0">
                <a:latin typeface="Chinacat" pitchFamily="2" charset="0"/>
              </a:rPr>
              <a:t> eV</a:t>
            </a: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67646" y="4922520"/>
            <a:ext cx="3155279" cy="1349372"/>
          </a:xfrm>
          <a:prstGeom prst="rect">
            <a:avLst/>
          </a:prstGeom>
        </p:spPr>
        <p:txBody>
          <a:bodyPr wrap="none" lIns="101823" tIns="50911" rIns="101823" bIns="50911">
            <a:spAutoFit/>
          </a:bodyPr>
          <a:lstStyle/>
          <a:p>
            <a:r>
              <a:rPr lang="en-US" i="0" smtClean="0"/>
              <a:t>Galactic B deflection </a:t>
            </a:r>
          </a:p>
          <a:p>
            <a:r>
              <a:rPr lang="en-US" i="0" smtClean="0"/>
              <a:t>&lt;&lt; 10</a:t>
            </a:r>
            <a:r>
              <a:rPr lang="en-US" i="0" baseline="30000" smtClean="0"/>
              <a:t>o</a:t>
            </a:r>
            <a:r>
              <a:rPr lang="en-US" i="0" smtClean="0"/>
              <a:t> Z (40 EeV/E)</a:t>
            </a:r>
          </a:p>
          <a:p>
            <a:r>
              <a:rPr lang="en-US" i="0" smtClean="0"/>
              <a:t>anisotropic in sky</a:t>
            </a:r>
            <a:endParaRPr lang="en-US" i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2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2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9239" grpId="0" animBg="1"/>
      <p:bldP spid="192924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228600"/>
            <a:ext cx="9387840" cy="1295400"/>
          </a:xfrm>
        </p:spPr>
        <p:txBody>
          <a:bodyPr/>
          <a:lstStyle/>
          <a:p>
            <a:r>
              <a:rPr lang="en-US"/>
              <a:t>Galactic Magnetic Field: </a:t>
            </a:r>
            <a:br>
              <a:rPr lang="en-US"/>
            </a:br>
            <a:r>
              <a:rPr lang="en-US" sz="3200"/>
              <a:t>Rotation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21386"/>
          <a:stretch>
            <a:fillRect/>
          </a:stretch>
        </p:blipFill>
        <p:spPr>
          <a:xfrm>
            <a:off x="-101324" y="1431442"/>
            <a:ext cx="10159724" cy="6417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052560" cy="731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345440"/>
            <a:ext cx="3352800" cy="345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" y="1"/>
            <a:ext cx="8915400" cy="518375"/>
          </a:xfrm>
          <a:prstGeom prst="rect">
            <a:avLst/>
          </a:prstGeom>
          <a:solidFill>
            <a:schemeClr val="tx1"/>
          </a:solidFill>
        </p:spPr>
        <p:txBody>
          <a:bodyPr wrap="squar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0000FF"/>
                </a:solidFill>
                <a:latin typeface="+mj-lt"/>
              </a:rPr>
              <a:t>Large Scale Structure Simulations with Magnetic Fields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6" y="3886206"/>
            <a:ext cx="3924473" cy="941797"/>
          </a:xfrm>
          <a:prstGeom prst="rect">
            <a:avLst/>
          </a:prstGeom>
        </p:spPr>
        <p:txBody>
          <a:bodyPr wrap="none" lIns="101823" tIns="50911" rIns="101823" bIns="50911">
            <a:spAutoFit/>
          </a:bodyPr>
          <a:lstStyle/>
          <a:p>
            <a:r>
              <a:rPr lang="en-US" i="0" smtClean="0">
                <a:solidFill>
                  <a:srgbClr val="800000"/>
                </a:solidFill>
              </a:rPr>
              <a:t>Extragalactic B deflection </a:t>
            </a:r>
          </a:p>
          <a:p>
            <a:r>
              <a:rPr lang="en-US" i="0" smtClean="0">
                <a:solidFill>
                  <a:srgbClr val="800000"/>
                </a:solidFill>
              </a:rPr>
              <a:t>&lt; ~ 1</a:t>
            </a:r>
            <a:r>
              <a:rPr lang="en-US" i="0" baseline="30000" smtClean="0">
                <a:solidFill>
                  <a:srgbClr val="800000"/>
                </a:solidFill>
              </a:rPr>
              <a:t>o</a:t>
            </a:r>
            <a:r>
              <a:rPr lang="en-US" i="0" smtClean="0">
                <a:solidFill>
                  <a:srgbClr val="800000"/>
                </a:solidFill>
              </a:rPr>
              <a:t> to 10</a:t>
            </a:r>
            <a:r>
              <a:rPr lang="en-US" i="0" baseline="30000" smtClean="0">
                <a:solidFill>
                  <a:srgbClr val="800000"/>
                </a:solidFill>
              </a:rPr>
              <a:t>o</a:t>
            </a:r>
            <a:r>
              <a:rPr lang="en-US" i="0" smtClean="0">
                <a:solidFill>
                  <a:srgbClr val="800000"/>
                </a:solidFill>
              </a:rPr>
              <a:t> Z (40 EeV/E)</a:t>
            </a:r>
            <a:endParaRPr lang="en-US" i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0882" y="7353828"/>
            <a:ext cx="1955538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24200" y="259086"/>
            <a:ext cx="6934200" cy="941797"/>
          </a:xfrm>
          <a:prstGeom prst="rect">
            <a:avLst/>
          </a:prstGeom>
          <a:noFill/>
        </p:spPr>
        <p:txBody>
          <a:bodyPr wrap="square" lIns="101823" tIns="50911" rIns="101823" bIns="50911" rtlCol="0">
            <a:spAutoFit/>
          </a:bodyPr>
          <a:lstStyle/>
          <a:p>
            <a:pPr algn="ctr"/>
            <a:r>
              <a:rPr lang="en-US" i="0" smtClean="0">
                <a:latin typeface="+mj-lt"/>
                <a:ea typeface="ＭＳ Ｐゴシック" pitchFamily="-97" charset="-128"/>
                <a:cs typeface="ＭＳ Ｐゴシック" pitchFamily="-97" charset="-128"/>
              </a:rPr>
              <a:t>Expected angular deflection (degrees) </a:t>
            </a:r>
          </a:p>
          <a:p>
            <a:pPr algn="ctr"/>
            <a:r>
              <a:rPr lang="en-US" i="0" smtClean="0">
                <a:latin typeface="+mj-lt"/>
                <a:ea typeface="ＭＳ Ｐゴシック" pitchFamily="-97" charset="-128"/>
                <a:cs typeface="ＭＳ Ｐゴシック" pitchFamily="-97" charset="-128"/>
              </a:rPr>
              <a:t>for protons E &gt; 6 10</a:t>
            </a:r>
            <a:r>
              <a:rPr lang="en-US" i="0" baseline="30000" smtClean="0">
                <a:latin typeface="+mj-lt"/>
                <a:ea typeface="ＭＳ Ｐゴシック" pitchFamily="-97" charset="-128"/>
                <a:cs typeface="ＭＳ Ｐゴシック" pitchFamily="-97" charset="-128"/>
              </a:rPr>
              <a:t>19</a:t>
            </a:r>
            <a:r>
              <a:rPr lang="en-US" i="0" smtClean="0">
                <a:latin typeface="+mj-lt"/>
                <a:ea typeface="ＭＳ Ｐゴシック" pitchFamily="-97" charset="-128"/>
                <a:cs typeface="ＭＳ Ｐゴシック" pitchFamily="-97" charset="-128"/>
              </a:rPr>
              <a:t> eV (</a:t>
            </a:r>
            <a:r>
              <a:rPr lang="en-US" i="0" smtClean="0">
                <a:latin typeface="Arial" pitchFamily="-97" charset="0"/>
                <a:ea typeface="ＭＳ Ｐゴシック" pitchFamily="-97" charset="-128"/>
                <a:cs typeface="ＭＳ Ｐゴシック" pitchFamily="-97" charset="-128"/>
              </a:rPr>
              <a:t>PSCz catalog)</a:t>
            </a:r>
            <a:endParaRPr lang="en-US" i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640" y="1295400"/>
            <a:ext cx="10226040" cy="6477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2207" y="1295400"/>
            <a:ext cx="4956199" cy="453458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200" i="0">
                <a:solidFill>
                  <a:srgbClr val="0000FF"/>
                </a:solidFill>
              </a:rPr>
              <a:t>Kotera &amp; Lemoine’08; Kotera &amp; A.O. ‘11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352800" cy="345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" y="483976"/>
            <a:ext cx="8884920" cy="1156864"/>
          </a:xfrm>
        </p:spPr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GZK Effect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46960" y="2072640"/>
            <a:ext cx="6118860" cy="1986280"/>
          </a:xfrm>
        </p:spPr>
        <p:txBody>
          <a:bodyPr/>
          <a:lstStyle/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  <a:sym typeface="Symbol" pitchFamily="-108" charset="2"/>
              </a:rPr>
              <a:t> </a:t>
            </a: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Spectral Feature</a:t>
            </a:r>
          </a:p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+ LSS</a:t>
            </a:r>
          </a:p>
          <a:p>
            <a:pPr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  <a:sym typeface="Symbol" pitchFamily="-108" charset="2"/>
              </a:rPr>
              <a:t></a:t>
            </a: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b="1">
                <a:solidFill>
                  <a:srgbClr val="FFFF00"/>
                </a:solidFill>
                <a:ea typeface="ＭＳ Ｐゴシック" pitchFamily="-108" charset="-128"/>
                <a:cs typeface="ＭＳ Ｐゴシック" pitchFamily="-108" charset="-128"/>
              </a:rPr>
              <a:t>Anisotropic Sky Distribution </a:t>
            </a:r>
          </a:p>
          <a:p>
            <a:pPr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	E &gt; 60 EeV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259080"/>
            <a:ext cx="9387840" cy="518160"/>
          </a:xfrm>
        </p:spPr>
        <p:txBody>
          <a:bodyPr/>
          <a:lstStyle/>
          <a:p>
            <a:r>
              <a:rPr lang="en-US"/>
              <a:t>GZK Horizon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80" y="738471"/>
            <a:ext cx="8142895" cy="7206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717280" cy="1295400"/>
          </a:xfrm>
        </p:spPr>
        <p:txBody>
          <a:bodyPr/>
          <a:lstStyle/>
          <a:p>
            <a:pPr>
              <a:spcAft>
                <a:spcPts val="1337"/>
              </a:spcAft>
            </a:pPr>
            <a:r>
              <a:rPr lang="en-US" dirty="0" smtClean="0"/>
              <a:t>High Energy   Accelerators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2324795"/>
            <a:ext cx="2835910" cy="1863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322" y="3440008"/>
            <a:ext cx="1796637" cy="1396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" y="6203528"/>
            <a:ext cx="1941830" cy="1396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0" y="4217248"/>
            <a:ext cx="2717850" cy="1741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320" y="4922521"/>
            <a:ext cx="2123440" cy="15400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4381" y="1554481"/>
            <a:ext cx="2218581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dirty="0" smtClean="0"/>
              <a:t>Extragalactic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99761" y="1727201"/>
            <a:ext cx="1513963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dirty="0" smtClean="0"/>
              <a:t>Galactic</a:t>
            </a:r>
          </a:p>
        </p:txBody>
      </p:sp>
      <p:pic>
        <p:nvPicPr>
          <p:cNvPr id="13" name="Picture 4" descr="gus-galaxy.png"/>
          <p:cNvPicPr>
            <a:picLocks noChangeAspect="1"/>
          </p:cNvPicPr>
          <p:nvPr/>
        </p:nvPicPr>
        <p:blipFill>
          <a:blip r:embed="rId8"/>
          <a:srcRect l="6027" r="2863" b="1445"/>
          <a:stretch>
            <a:fillRect/>
          </a:stretch>
        </p:blipFill>
        <p:spPr bwMode="auto">
          <a:xfrm>
            <a:off x="5113020" y="2351811"/>
            <a:ext cx="4693920" cy="223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98181" y="0"/>
            <a:ext cx="1887697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526285" y="4490720"/>
            <a:ext cx="2593157" cy="1986280"/>
            <a:chOff x="-111" y="1727"/>
            <a:chExt cx="2043" cy="1729"/>
          </a:xfrm>
        </p:grpSpPr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-111" y="1727"/>
              <a:ext cx="1783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317" y="2764"/>
              <a:ext cx="1615" cy="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800" dirty="0">
                  <a:solidFill>
                    <a:schemeClr val="bg1"/>
                  </a:solidFill>
                </a:rPr>
                <a:t>PSR J2021+3651</a:t>
              </a:r>
            </a:p>
            <a:p>
              <a:r>
                <a:rPr lang="de-DE" sz="1800" dirty="0">
                  <a:solidFill>
                    <a:schemeClr val="bg1"/>
                  </a:solidFill>
                </a:rPr>
                <a:t>0FGL J0634+1745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402311" y="1489508"/>
            <a:ext cx="1686609" cy="1349372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pPr marL="0" lvl="1"/>
            <a:r>
              <a:rPr lang="en-US" i="0" dirty="0" smtClean="0"/>
              <a:t>Supernova </a:t>
            </a:r>
          </a:p>
          <a:p>
            <a:pPr marL="0" lvl="1"/>
            <a:r>
              <a:rPr lang="en-US" i="0" dirty="0" smtClean="0"/>
              <a:t>remnants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514600" y="6477000"/>
            <a:ext cx="2041142" cy="93387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 dirty="0" smtClean="0"/>
              <a:t>Unidentified</a:t>
            </a:r>
          </a:p>
          <a:p>
            <a:r>
              <a:rPr lang="en-US" i="0" dirty="0" err="1" smtClean="0"/>
              <a:t>γ</a:t>
            </a:r>
            <a:r>
              <a:rPr lang="en-US" i="0" dirty="0" smtClean="0"/>
              <a:t>-ray sources</a:t>
            </a:r>
            <a:endParaRPr lang="en-US" i="0" dirty="0"/>
          </a:p>
        </p:txBody>
      </p:sp>
      <p:pic>
        <p:nvPicPr>
          <p:cNvPr id="22" name="Picture 5" descr="Boom_Map13"/>
          <p:cNvPicPr>
            <a:picLocks noChangeAspect="1" noChangeArrowheads="1"/>
          </p:cNvPicPr>
          <p:nvPr/>
        </p:nvPicPr>
        <p:blipFill>
          <a:blip r:embed="rId11"/>
          <a:srcRect t="6316" r="192"/>
          <a:stretch>
            <a:fillRect/>
          </a:stretch>
        </p:blipFill>
        <p:spPr bwMode="auto">
          <a:xfrm>
            <a:off x="6537960" y="4404366"/>
            <a:ext cx="3017520" cy="228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229620" y="3799840"/>
            <a:ext cx="1860053" cy="1349372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pPr marL="0" lvl="1"/>
            <a:r>
              <a:rPr lang="en-US" i="0" dirty="0" smtClean="0">
                <a:solidFill>
                  <a:schemeClr val="bg1"/>
                </a:solidFill>
              </a:rPr>
              <a:t>Pulsar wind </a:t>
            </a:r>
          </a:p>
          <a:p>
            <a:pPr marL="0" lvl="1"/>
            <a:r>
              <a:rPr lang="en-US" i="0" dirty="0" smtClean="0">
                <a:solidFill>
                  <a:schemeClr val="bg1"/>
                </a:solidFill>
              </a:rPr>
              <a:t>nebulae</a:t>
            </a:r>
          </a:p>
          <a:p>
            <a:endParaRPr lang="en-US" i="0" dirty="0">
              <a:solidFill>
                <a:srgbClr val="FFFF00"/>
              </a:solidFill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35040" y="5638592"/>
            <a:ext cx="2071054" cy="21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6118865" y="5699761"/>
            <a:ext cx="1928009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dirty="0" smtClean="0"/>
              <a:t>GR Pulsars</a:t>
            </a:r>
            <a:endParaRPr lang="en-US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3"/>
          <a:srcRect l="3621" r="7613"/>
          <a:stretch>
            <a:fillRect/>
          </a:stretch>
        </p:blipFill>
        <p:spPr bwMode="auto">
          <a:xfrm>
            <a:off x="4358642" y="6162204"/>
            <a:ext cx="1387261" cy="161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4610106" y="6830603"/>
            <a:ext cx="1263435" cy="1349372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pPr marL="0" lvl="1"/>
            <a:r>
              <a:rPr lang="en-US" i="0" dirty="0" smtClean="0"/>
              <a:t>Stellar </a:t>
            </a:r>
          </a:p>
          <a:p>
            <a:pPr marL="0" lvl="1"/>
            <a:r>
              <a:rPr lang="en-US" i="0" dirty="0" smtClean="0"/>
              <a:t>clusters</a:t>
            </a:r>
          </a:p>
          <a:p>
            <a:endParaRPr lang="en-US" dirty="0"/>
          </a:p>
        </p:txBody>
      </p:sp>
      <p:sp>
        <p:nvSpPr>
          <p:cNvPr id="29" name="Rounded Rectangular Callout 28"/>
          <p:cNvSpPr/>
          <p:nvPr/>
        </p:nvSpPr>
        <p:spPr bwMode="auto">
          <a:xfrm>
            <a:off x="3505200" y="152402"/>
            <a:ext cx="2133600" cy="533400"/>
          </a:xfrm>
          <a:prstGeom prst="wedgeRoundRectCallout">
            <a:avLst>
              <a:gd name="adj1" fmla="val -8514"/>
              <a:gd name="adj2" fmla="val 101323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500" i="0">
                <a:latin typeface="Chalkboard"/>
                <a:cs typeface="Chalkboard"/>
              </a:rPr>
              <a:t>Astrophysical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552185" y="1642838"/>
            <a:ext cx="184666" cy="507831"/>
          </a:xfrm>
          <a:prstGeom prst="rect">
            <a:avLst/>
          </a:prstGeom>
          <a:noFill/>
        </p:spPr>
        <p:txBody>
          <a:bodyPr wrap="none" lIns="91398" tIns="45699" rIns="91398" bIns="45699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" y="86360"/>
            <a:ext cx="9387840" cy="949960"/>
          </a:xfrm>
        </p:spPr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Horizons:</a:t>
            </a:r>
          </a:p>
        </p:txBody>
      </p:sp>
      <p:sp>
        <p:nvSpPr>
          <p:cNvPr id="86019" name="Oval 3"/>
          <p:cNvSpPr>
            <a:spLocks noChangeArrowheads="1"/>
          </p:cNvSpPr>
          <p:nvPr/>
        </p:nvSpPr>
        <p:spPr bwMode="auto">
          <a:xfrm>
            <a:off x="1592585" y="863606"/>
            <a:ext cx="6675914" cy="6878215"/>
          </a:xfrm>
          <a:prstGeom prst="ellipse">
            <a:avLst/>
          </a:prstGeom>
          <a:solidFill>
            <a:srgbClr val="00008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 flipV="1">
            <a:off x="5029200" y="2849880"/>
            <a:ext cx="2933700" cy="164084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6118865" y="3713481"/>
            <a:ext cx="1008175" cy="59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sz="3100" b="1" i="0">
                <a:solidFill>
                  <a:srgbClr val="FF0000"/>
                </a:solidFill>
              </a:rPr>
              <a:t>Gpc</a:t>
            </a:r>
            <a:endParaRPr lang="en-US"/>
          </a:p>
        </p:txBody>
      </p:sp>
      <p:sp>
        <p:nvSpPr>
          <p:cNvPr id="86022" name="Oval 6"/>
          <p:cNvSpPr>
            <a:spLocks noChangeArrowheads="1"/>
          </p:cNvSpPr>
          <p:nvPr/>
        </p:nvSpPr>
        <p:spPr bwMode="auto">
          <a:xfrm>
            <a:off x="4665980" y="4145284"/>
            <a:ext cx="653098" cy="672888"/>
          </a:xfrm>
          <a:prstGeom prst="ellipse">
            <a:avLst/>
          </a:prstGeom>
          <a:solidFill>
            <a:srgbClr val="3366FF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3" name="Line 7"/>
          <p:cNvSpPr>
            <a:spLocks noChangeShapeType="1"/>
          </p:cNvSpPr>
          <p:nvPr/>
        </p:nvSpPr>
        <p:spPr bwMode="auto">
          <a:xfrm flipH="1" flipV="1">
            <a:off x="4693920" y="4318000"/>
            <a:ext cx="335280" cy="172720"/>
          </a:xfrm>
          <a:prstGeom prst="line">
            <a:avLst/>
          </a:prstGeom>
          <a:noFill/>
          <a:ln w="19050">
            <a:solidFill>
              <a:srgbClr val="FFFF66"/>
            </a:solidFill>
            <a:round/>
            <a:headEnd/>
            <a:tailEnd type="triangle" w="med" len="med"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485463" y="1372765"/>
            <a:ext cx="3661292" cy="7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sz="4000" i="0">
                <a:solidFill>
                  <a:schemeClr val="tx2"/>
                </a:solidFill>
                <a:latin typeface="Chalkboard" pitchFamily="-108" charset="0"/>
              </a:rPr>
              <a:t>10</a:t>
            </a:r>
            <a:r>
              <a:rPr lang="en-US" sz="4000" i="0" baseline="30000">
                <a:solidFill>
                  <a:schemeClr val="tx2"/>
                </a:solidFill>
                <a:latin typeface="Chalkboard" pitchFamily="-108" charset="0"/>
              </a:rPr>
              <a:t>19</a:t>
            </a:r>
            <a:r>
              <a:rPr lang="en-US" sz="4000" i="0">
                <a:solidFill>
                  <a:schemeClr val="tx2"/>
                </a:solidFill>
                <a:latin typeface="Chalkboard" pitchFamily="-108" charset="0"/>
              </a:rPr>
              <a:t> eV </a:t>
            </a:r>
            <a:r>
              <a:rPr lang="en-US" sz="4000" i="0" baseline="-25000">
                <a:solidFill>
                  <a:schemeClr val="tx2"/>
                </a:solidFill>
                <a:latin typeface="Chalkboard" pitchFamily="-108" charset="0"/>
              </a:rPr>
              <a:t>~</a:t>
            </a:r>
            <a:r>
              <a:rPr lang="en-US" sz="4000" i="0">
                <a:solidFill>
                  <a:schemeClr val="tx2"/>
                </a:solidFill>
                <a:latin typeface="Chalkboard" pitchFamily="-108" charset="0"/>
              </a:rPr>
              <a:t> 1 Gpc</a:t>
            </a:r>
          </a:p>
        </p:txBody>
      </p: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4861562" y="5440681"/>
            <a:ext cx="4404373" cy="71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sz="4000" i="0">
                <a:solidFill>
                  <a:schemeClr val="tx2"/>
                </a:solidFill>
                <a:latin typeface="Chalkboard" pitchFamily="-108" charset="0"/>
              </a:rPr>
              <a:t>10</a:t>
            </a:r>
            <a:r>
              <a:rPr lang="en-US" sz="4000" i="0" baseline="30000">
                <a:solidFill>
                  <a:schemeClr val="tx2"/>
                </a:solidFill>
                <a:latin typeface="Chalkboard" pitchFamily="-108" charset="0"/>
              </a:rPr>
              <a:t>20</a:t>
            </a:r>
            <a:r>
              <a:rPr lang="en-US" sz="4000" i="0">
                <a:solidFill>
                  <a:schemeClr val="tx2"/>
                </a:solidFill>
                <a:latin typeface="Chalkboard" pitchFamily="-108" charset="0"/>
              </a:rPr>
              <a:t> eV &lt; 100 Mpc</a:t>
            </a:r>
          </a:p>
        </p:txBody>
      </p:sp>
      <p:sp>
        <p:nvSpPr>
          <p:cNvPr id="86026" name="Rectangle 10"/>
          <p:cNvSpPr>
            <a:spLocks noChangeArrowheads="1"/>
          </p:cNvSpPr>
          <p:nvPr/>
        </p:nvSpPr>
        <p:spPr bwMode="auto">
          <a:xfrm>
            <a:off x="3604265" y="4318001"/>
            <a:ext cx="1118140" cy="3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sz="1800" b="1" i="0">
                <a:solidFill>
                  <a:srgbClr val="FFFF00"/>
                </a:solidFill>
              </a:rPr>
              <a:t>100 Mpc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172720"/>
            <a:ext cx="8312150" cy="1101090"/>
          </a:xfrm>
        </p:spPr>
        <p:txBody>
          <a:bodyPr/>
          <a:lstStyle/>
          <a:p>
            <a:r>
              <a:rPr lang="en-US" dirty="0" smtClean="0"/>
              <a:t>Inhomogeneous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Galaxy/Matter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9" y="1494531"/>
            <a:ext cx="10199987" cy="58460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7167880"/>
            <a:ext cx="3268980" cy="60452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8420" y="7318942"/>
            <a:ext cx="5373249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dirty="0" smtClean="0"/>
              <a:t>2MASS - Two Micron All Sky Survey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55720" cy="3281680"/>
          </a:xfrm>
        </p:spPr>
        <p:txBody>
          <a:bodyPr/>
          <a:lstStyle/>
          <a:p>
            <a:r>
              <a:rPr lang="en-US"/>
              <a:t>Pierre Auger:</a:t>
            </a:r>
            <a:br>
              <a:rPr lang="en-US"/>
            </a:br>
            <a:r>
              <a:rPr lang="en-US"/>
              <a:t> </a:t>
            </a:r>
            <a:br>
              <a:rPr lang="en-US"/>
            </a:br>
            <a:r>
              <a:rPr lang="en-US" sz="3600"/>
              <a:t>consistent with Anisotropy</a:t>
            </a:r>
            <a:br>
              <a:rPr lang="en-US" sz="3600"/>
            </a:br>
            <a:r>
              <a:rPr lang="en-US" sz="3600"/>
              <a:t/>
            </a:r>
            <a:br>
              <a:rPr lang="en-US" sz="3600"/>
            </a:br>
            <a:r>
              <a:rPr lang="en-US" sz="3600"/>
              <a:t>AGN catalog test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3050"/>
            <a:ext cx="7962900" cy="424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720" y="0"/>
            <a:ext cx="6202680" cy="3674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3651250"/>
            <a:ext cx="3098800" cy="469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4419601"/>
            <a:ext cx="61722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55720" cy="3281680"/>
          </a:xfrm>
        </p:spPr>
        <p:txBody>
          <a:bodyPr/>
          <a:lstStyle/>
          <a:p>
            <a:r>
              <a:rPr lang="en-US"/>
              <a:t>Pierre Auger:</a:t>
            </a:r>
            <a:br>
              <a:rPr lang="en-US"/>
            </a:br>
            <a:r>
              <a:rPr lang="en-US"/>
              <a:t> </a:t>
            </a:r>
            <a:br>
              <a:rPr lang="en-US"/>
            </a:br>
            <a:r>
              <a:rPr lang="en-US" sz="3600"/>
              <a:t>consistent with Anisotropy</a:t>
            </a:r>
            <a:br>
              <a:rPr lang="en-US" sz="3600"/>
            </a:br>
            <a:r>
              <a:rPr lang="en-US" sz="3600"/>
              <a:t/>
            </a:r>
            <a:br>
              <a:rPr lang="en-US" sz="3600"/>
            </a:br>
            <a:r>
              <a:rPr lang="en-US" sz="3600"/>
              <a:t>AGN catalog test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3050"/>
            <a:ext cx="7962900" cy="424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720" y="0"/>
            <a:ext cx="6202680" cy="3674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3651250"/>
            <a:ext cx="3098800" cy="469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4419601"/>
            <a:ext cx="6172200" cy="609600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 bwMode="auto">
          <a:xfrm>
            <a:off x="3429000" y="6172201"/>
            <a:ext cx="4800600" cy="1600200"/>
          </a:xfrm>
          <a:prstGeom prst="wedgeRectCallout">
            <a:avLst>
              <a:gd name="adj1" fmla="val -97678"/>
              <a:gd name="adj2" fmla="val -201532"/>
            </a:avLst>
          </a:prstGeom>
          <a:solidFill>
            <a:schemeClr val="tx1">
              <a:alpha val="7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GB" sz="2500" b="1" i="0">
                <a:solidFill>
                  <a:schemeClr val="bg2">
                    <a:lumMod val="50000"/>
                  </a:schemeClr>
                </a:solidFill>
              </a:rPr>
              <a:t>12 out of 15 </a:t>
            </a:r>
            <a:r>
              <a:rPr kumimoji="0" lang="en-GB" sz="2500" i="0">
                <a:solidFill>
                  <a:schemeClr val="bg2">
                    <a:lumMod val="50000"/>
                  </a:schemeClr>
                </a:solidFill>
              </a:rPr>
              <a:t>events (3.2 expected)</a:t>
            </a:r>
          </a:p>
          <a:p>
            <a:pPr algn="ctr"/>
            <a:r>
              <a:rPr kumimoji="0" lang="en-GB" sz="2500" i="0">
                <a:solidFill>
                  <a:schemeClr val="bg2">
                    <a:lumMod val="50000"/>
                  </a:schemeClr>
                </a:solidFill>
              </a:rPr>
              <a:t>prescription</a:t>
            </a:r>
          </a:p>
          <a:p>
            <a:pPr algn="ctr"/>
            <a:r>
              <a:rPr kumimoji="0" lang="en-GB" sz="2500" b="1" i="0">
                <a:solidFill>
                  <a:schemeClr val="bg2">
                    <a:lumMod val="50000"/>
                  </a:schemeClr>
                </a:solidFill>
              </a:rPr>
              <a:t>8 out of 13 </a:t>
            </a:r>
            <a:r>
              <a:rPr kumimoji="0" lang="en-GB" sz="2500" i="0">
                <a:solidFill>
                  <a:schemeClr val="bg2">
                    <a:lumMod val="50000"/>
                  </a:schemeClr>
                </a:solidFill>
              </a:rPr>
              <a:t>(2.8 expected)</a:t>
            </a:r>
          </a:p>
          <a:p>
            <a:pPr algn="ctr"/>
            <a:r>
              <a:rPr kumimoji="0" lang="en-GB" sz="2500" b="1" i="0">
                <a:solidFill>
                  <a:schemeClr val="bg2">
                    <a:lumMod val="50000"/>
                  </a:schemeClr>
                </a:solidFill>
              </a:rPr>
              <a:t>passed 99% isotropy rejection: 3σ</a:t>
            </a:r>
            <a:endParaRPr lang="en-US" sz="2500" b="1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855720" cy="3281680"/>
          </a:xfrm>
        </p:spPr>
        <p:txBody>
          <a:bodyPr/>
          <a:lstStyle/>
          <a:p>
            <a:r>
              <a:rPr lang="en-US"/>
              <a:t>Pierre Auger:</a:t>
            </a:r>
            <a:br>
              <a:rPr lang="en-US"/>
            </a:br>
            <a:r>
              <a:rPr lang="en-US"/>
              <a:t> </a:t>
            </a:r>
            <a:br>
              <a:rPr lang="en-US"/>
            </a:br>
            <a:r>
              <a:rPr lang="en-US" sz="3600"/>
              <a:t>consistent with Anisotropy</a:t>
            </a:r>
            <a:br>
              <a:rPr lang="en-US" sz="3600"/>
            </a:br>
            <a:r>
              <a:rPr lang="en-US" sz="3600"/>
              <a:t/>
            </a:r>
            <a:br>
              <a:rPr lang="en-US" sz="3600"/>
            </a:br>
            <a:r>
              <a:rPr lang="en-US" sz="3600"/>
              <a:t>AGN catalog test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3050"/>
            <a:ext cx="7962900" cy="424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720" y="0"/>
            <a:ext cx="6202680" cy="3674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3651250"/>
            <a:ext cx="3098800" cy="469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4419601"/>
            <a:ext cx="61722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00" y="6781800"/>
            <a:ext cx="9207501" cy="44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r="50870"/>
          <a:stretch>
            <a:fillRect/>
          </a:stretch>
        </p:blipFill>
        <p:spPr>
          <a:xfrm>
            <a:off x="4948920" y="4201602"/>
            <a:ext cx="4941844" cy="3570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6492" y="3713481"/>
            <a:ext cx="4492073" cy="518375"/>
          </a:xfrm>
          <a:prstGeom prst="rect">
            <a:avLst/>
          </a:prstGeom>
          <a:solidFill>
            <a:schemeClr val="tx1"/>
          </a:solidFill>
        </p:spPr>
        <p:txBody>
          <a:bodyPr wrap="none" lIns="101823" tIns="50911" rIns="101823" bIns="50911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Cross-correlation d&lt;200 Mpc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9960"/>
            <a:ext cx="5699760" cy="345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90884"/>
            <a:ext cx="3352800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000000"/>
                </a:solidFill>
              </a:rPr>
              <a:t>Density Maps 2MRS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" y="7249184"/>
            <a:ext cx="3551966" cy="51831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/>
              <a:t> </a:t>
            </a:r>
            <a:r>
              <a:rPr lang="en-US" sz="2200" i="0"/>
              <a:t>(</a:t>
            </a:r>
            <a:r>
              <a:rPr lang="en-US" sz="2200" i="0" smtClean="0"/>
              <a:t>Astropart. P. 34 (2010) 314)</a:t>
            </a:r>
            <a:endParaRPr lang="en-US" sz="2200" i="0"/>
          </a:p>
        </p:txBody>
      </p:sp>
      <p:sp>
        <p:nvSpPr>
          <p:cNvPr id="12" name="TextBox 11"/>
          <p:cNvSpPr txBox="1"/>
          <p:nvPr/>
        </p:nvSpPr>
        <p:spPr>
          <a:xfrm>
            <a:off x="1173505" y="28134"/>
            <a:ext cx="7436198" cy="1210812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pPr algn="r"/>
            <a:r>
              <a:rPr lang="en-US" sz="3600" i="0">
                <a:latin typeface="+mj-lt"/>
              </a:rPr>
              <a:t>Pierre Auger : consistent with LSS</a:t>
            </a:r>
          </a:p>
          <a:p>
            <a:pPr algn="r"/>
            <a:r>
              <a:rPr lang="en-US" sz="3600" i="0">
                <a:latin typeface="+mj-lt"/>
              </a:rPr>
              <a:t>Anisotropy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312150" cy="1101090"/>
          </a:xfrm>
        </p:spPr>
        <p:txBody>
          <a:bodyPr/>
          <a:lstStyle/>
          <a:p>
            <a:r>
              <a:rPr lang="en-US" dirty="0" smtClean="0">
                <a:latin typeface="Chalkboard" pitchFamily="-65" charset="0"/>
              </a:rPr>
              <a:t>Centaurus A region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20"/>
            <a:ext cx="10058400" cy="593562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5113020" y="2936240"/>
            <a:ext cx="1005840" cy="1295400"/>
          </a:xfrm>
          <a:prstGeom prst="ellipse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" y="0"/>
            <a:ext cx="8549640" cy="506501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6454140" y="1554480"/>
            <a:ext cx="754380" cy="949960"/>
          </a:xfrm>
          <a:prstGeom prst="ellipse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600200" y="0"/>
            <a:ext cx="3352800" cy="110109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ctr" anchorCtr="0" compatLnSpc="1">
            <a:prstTxWarp prst="textNoShape">
              <a:avLst/>
            </a:prstTxWarp>
          </a:bodyPr>
          <a:lstStyle/>
          <a:p>
            <a:pPr algn="ctr" defTabSz="1018228">
              <a:lnSpc>
                <a:spcPct val="70000"/>
              </a:lnSpc>
              <a:defRPr/>
            </a:pPr>
            <a:r>
              <a:rPr lang="en-US" sz="4000" b="1" i="0" kern="0" dirty="0" smtClean="0">
                <a:solidFill>
                  <a:srgbClr val="000000"/>
                </a:solidFill>
                <a:latin typeface="Chalkboard" pitchFamily="-65" charset="0"/>
                <a:ea typeface="ＭＳ Ｐゴシック" pitchFamily="-97" charset="-128"/>
                <a:cs typeface="ＭＳ Ｐゴシック" pitchFamily="-97" charset="-128"/>
              </a:rPr>
              <a:t>Centaurus 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2933"/>
            <a:ext cx="6629400" cy="5469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-108" charset="2"/>
              <a:buNone/>
            </a:pPr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203779" name="Picture 4" descr="cena_comp8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058400" cy="790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80" name="Rectangle 6"/>
          <p:cNvSpPr>
            <a:spLocks noGrp="1" noChangeArrowheads="1"/>
          </p:cNvSpPr>
          <p:nvPr>
            <p:ph type="title"/>
          </p:nvPr>
        </p:nvSpPr>
        <p:spPr>
          <a:xfrm>
            <a:off x="419100" y="431800"/>
            <a:ext cx="9387840" cy="949960"/>
          </a:xfrm>
          <a:noFill/>
        </p:spPr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Centaurus A</a:t>
            </a:r>
            <a:br>
              <a:rPr lang="en-US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/>
            </a:r>
            <a:br>
              <a:rPr lang="en-US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1</a:t>
            </a:r>
            <a:r>
              <a:rPr lang="en-US" baseline="30000">
                <a:ea typeface="ＭＳ Ｐゴシック" pitchFamily="-108" charset="-128"/>
                <a:cs typeface="ＭＳ Ｐゴシック" pitchFamily="-108" charset="-128"/>
              </a:rPr>
              <a:t>st</a:t>
            </a: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 id’ed UHECR source?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halkboard" pitchFamily="-65" charset="0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halkboard" pitchFamily="-65" charset="0"/>
            </a:endParaRPr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7"/>
            <a:ext cx="10058400" cy="774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3604260" y="3022600"/>
            <a:ext cx="2849880" cy="2677160"/>
          </a:xfrm>
          <a:prstGeom prst="ellipse">
            <a:avLst/>
          </a:prstGeom>
          <a:noFill/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0762" tIns="49497" rIns="100762" bIns="49497" numCol="1" rtlCol="0" anchor="ctr" anchorCtr="0" compatLnSpc="1">
            <a:prstTxWarp prst="textNoShape">
              <a:avLst/>
            </a:prstTxWarp>
          </a:bodyPr>
          <a:lstStyle/>
          <a:p>
            <a:pPr defTabSz="1018228"/>
            <a:endParaRPr kumimoji="0" lang="en-US" sz="2200" b="1" i="0">
              <a:solidFill>
                <a:srgbClr val="00279F"/>
              </a:solidFill>
              <a:latin typeface="Bookman Old Style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492650" y="613520"/>
            <a:ext cx="4992785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kumimoji="0" lang="en-GB" sz="3600" i="0">
                <a:solidFill>
                  <a:srgbClr val="FFFF00"/>
                </a:solidFill>
                <a:latin typeface="Chalkboard" pitchFamily="-108" charset="0"/>
              </a:rPr>
              <a:t>Cosmic Magnetic Fields</a:t>
            </a:r>
            <a:endParaRPr kumimoji="0" lang="en-GB" sz="3100" i="0">
              <a:solidFill>
                <a:srgbClr val="FFFF00"/>
              </a:solidFill>
              <a:latin typeface="Chalkboard" pitchFamily="-108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 flipV="1">
            <a:off x="4861560" y="1727206"/>
            <a:ext cx="4777740" cy="4503315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</p:spPr>
        <p:txBody>
          <a:bodyPr lIns="101823" tIns="50911" rIns="101823" bIns="509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Freeform 4"/>
          <p:cNvSpPr>
            <a:spLocks/>
          </p:cNvSpPr>
          <p:nvPr/>
        </p:nvSpPr>
        <p:spPr bwMode="auto">
          <a:xfrm>
            <a:off x="9304020" y="1468120"/>
            <a:ext cx="513398" cy="471382"/>
          </a:xfrm>
          <a:custGeom>
            <a:avLst/>
            <a:gdLst>
              <a:gd name="T0" fmla="*/ 2147483647 w 294"/>
              <a:gd name="T1" fmla="*/ 2147483647 h 262"/>
              <a:gd name="T2" fmla="*/ 2147483647 w 294"/>
              <a:gd name="T3" fmla="*/ 0 h 262"/>
              <a:gd name="T4" fmla="*/ 2147483647 w 294"/>
              <a:gd name="T5" fmla="*/ 2147483647 h 262"/>
              <a:gd name="T6" fmla="*/ 2147483647 w 294"/>
              <a:gd name="T7" fmla="*/ 2147483647 h 262"/>
              <a:gd name="T8" fmla="*/ 2147483647 w 294"/>
              <a:gd name="T9" fmla="*/ 2147483647 h 262"/>
              <a:gd name="T10" fmla="*/ 2147483647 w 294"/>
              <a:gd name="T11" fmla="*/ 2147483647 h 262"/>
              <a:gd name="T12" fmla="*/ 2147483647 w 294"/>
              <a:gd name="T13" fmla="*/ 2147483647 h 262"/>
              <a:gd name="T14" fmla="*/ 2147483647 w 294"/>
              <a:gd name="T15" fmla="*/ 2147483647 h 262"/>
              <a:gd name="T16" fmla="*/ 2147483647 w 294"/>
              <a:gd name="T17" fmla="*/ 2147483647 h 262"/>
              <a:gd name="T18" fmla="*/ 0 w 294"/>
              <a:gd name="T19" fmla="*/ 2147483647 h 262"/>
              <a:gd name="T20" fmla="*/ 2147483647 w 294"/>
              <a:gd name="T21" fmla="*/ 2147483647 h 262"/>
              <a:gd name="T22" fmla="*/ 2147483647 w 294"/>
              <a:gd name="T23" fmla="*/ 2147483647 h 262"/>
              <a:gd name="T24" fmla="*/ 2147483647 w 294"/>
              <a:gd name="T25" fmla="*/ 2147483647 h 2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94"/>
              <a:gd name="T40" fmla="*/ 0 h 262"/>
              <a:gd name="T41" fmla="*/ 294 w 294"/>
              <a:gd name="T42" fmla="*/ 262 h 26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94" h="262">
                <a:moveTo>
                  <a:pt x="150" y="96"/>
                </a:moveTo>
                <a:lnTo>
                  <a:pt x="198" y="0"/>
                </a:lnTo>
                <a:lnTo>
                  <a:pt x="198" y="96"/>
                </a:lnTo>
                <a:lnTo>
                  <a:pt x="294" y="144"/>
                </a:lnTo>
                <a:lnTo>
                  <a:pt x="188" y="151"/>
                </a:lnTo>
                <a:lnTo>
                  <a:pt x="237" y="236"/>
                </a:lnTo>
                <a:lnTo>
                  <a:pt x="148" y="195"/>
                </a:lnTo>
                <a:lnTo>
                  <a:pt x="117" y="262"/>
                </a:lnTo>
                <a:lnTo>
                  <a:pt x="90" y="177"/>
                </a:lnTo>
                <a:lnTo>
                  <a:pt x="0" y="164"/>
                </a:lnTo>
                <a:lnTo>
                  <a:pt x="103" y="137"/>
                </a:lnTo>
                <a:lnTo>
                  <a:pt x="54" y="48"/>
                </a:lnTo>
                <a:lnTo>
                  <a:pt x="150" y="9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101823" tIns="50911" rIns="101823" bIns="509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3352800" y="4749800"/>
            <a:ext cx="3604260" cy="2849880"/>
          </a:xfrm>
          <a:prstGeom prst="ellipse">
            <a:avLst/>
          </a:prstGeom>
          <a:solidFill>
            <a:srgbClr val="BBE0E3">
              <a:alpha val="41176"/>
            </a:srgbClr>
          </a:solidFill>
          <a:ln w="9525">
            <a:noFill/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855721" y="5008880"/>
            <a:ext cx="1437574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i="0">
                <a:latin typeface="Chinacat" pitchFamily="2" charset="0"/>
              </a:rPr>
              <a:t>Halo B?</a:t>
            </a:r>
            <a:endParaRPr kumimoji="0" lang="en-US" i="0">
              <a:solidFill>
                <a:srgbClr val="FFFF00"/>
              </a:solidFill>
              <a:latin typeface="Chinacat" pitchFamily="2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520446" y="3454401"/>
            <a:ext cx="2822907" cy="93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i="0">
                <a:latin typeface="Chinacat" pitchFamily="2" charset="0"/>
              </a:rPr>
              <a:t>Extra-galactic B?</a:t>
            </a:r>
            <a:endParaRPr kumimoji="0" lang="en-GB" i="0">
              <a:solidFill>
                <a:srgbClr val="FFFF00"/>
              </a:solidFill>
              <a:latin typeface="Chinacat" pitchFamily="2" charset="0"/>
            </a:endParaRPr>
          </a:p>
          <a:p>
            <a:pPr eaLnBrk="1" hangingPunct="1"/>
            <a:r>
              <a:rPr kumimoji="0" lang="en-GB" i="0">
                <a:latin typeface="Chinacat" pitchFamily="2" charset="0"/>
              </a:rPr>
              <a:t>B &lt; </a:t>
            </a:r>
            <a:r>
              <a:rPr kumimoji="0" lang="el-GR" sz="2200" b="1" i="0">
                <a:latin typeface="Chinacat" pitchFamily="2" charset="0"/>
                <a:sym typeface="Symbol" pitchFamily="-108" charset="2"/>
              </a:rPr>
              <a:t>n</a:t>
            </a:r>
            <a:r>
              <a:rPr kumimoji="0" lang="fr-FR" sz="2200" b="1" i="0">
                <a:latin typeface="Chinacat" pitchFamily="2" charset="0"/>
              </a:rPr>
              <a:t>G</a:t>
            </a:r>
            <a:endParaRPr kumimoji="0" lang="en-US" sz="2200" b="1" i="0">
              <a:latin typeface="Chinacat" pitchFamily="2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8298185" y="2331720"/>
            <a:ext cx="395559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US" sz="3600" i="0">
                <a:solidFill>
                  <a:srgbClr val="FFFF00"/>
                </a:solidFill>
                <a:latin typeface="High Tower Text" pitchFamily="18" charset="0"/>
                <a:sym typeface="Symbol" pitchFamily="-108" charset="2"/>
              </a:rPr>
              <a:t></a:t>
            </a: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H="1">
            <a:off x="4693920" y="6477000"/>
            <a:ext cx="754380" cy="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7459985" y="3799841"/>
            <a:ext cx="1967472" cy="41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fr-FR" sz="2000" i="0">
                <a:solidFill>
                  <a:srgbClr val="00FFFF"/>
                </a:solidFill>
                <a:latin typeface="Chinacat" pitchFamily="2" charset="0"/>
              </a:rPr>
              <a:t>weak deflection</a:t>
            </a:r>
            <a:endParaRPr kumimoji="0" lang="fr-FR" sz="2000" i="0">
              <a:solidFill>
                <a:schemeClr val="bg1"/>
              </a:solidFill>
              <a:latin typeface="Chinacat" pitchFamily="2" charset="0"/>
            </a:endParaRPr>
          </a:p>
        </p:txBody>
      </p:sp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502920" y="1520298"/>
            <a:ext cx="6035040" cy="115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R</a:t>
            </a:r>
            <a:r>
              <a:rPr kumimoji="0" lang="en-US" i="0" baseline="-25000">
                <a:solidFill>
                  <a:srgbClr val="FFF807"/>
                </a:solidFill>
                <a:latin typeface="Chinacat" pitchFamily="2" charset="0"/>
              </a:rPr>
              <a:t>L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= </a:t>
            </a:r>
            <a:r>
              <a:rPr kumimoji="0" lang="en-US" b="1" i="0">
                <a:solidFill>
                  <a:srgbClr val="FFF807"/>
                </a:solidFill>
                <a:latin typeface="Chinacat" pitchFamily="2" charset="0"/>
              </a:rPr>
              <a:t>kpc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Z</a:t>
            </a:r>
            <a:r>
              <a:rPr kumimoji="0" lang="en-US" i="0" baseline="30000">
                <a:solidFill>
                  <a:srgbClr val="FFF807"/>
                </a:solidFill>
                <a:latin typeface="Chinacat" pitchFamily="2" charset="0"/>
              </a:rPr>
              <a:t>-1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(E / EeV) (B / </a:t>
            </a:r>
            <a:r>
              <a:rPr kumimoji="0" lang="el-GR" b="1" i="0">
                <a:solidFill>
                  <a:srgbClr val="FFF807"/>
                </a:solidFill>
                <a:latin typeface="Chinacat" pitchFamily="2" charset="0"/>
                <a:sym typeface="Symbol" pitchFamily="-108" charset="2"/>
              </a:rPr>
              <a:t></a:t>
            </a:r>
            <a:r>
              <a:rPr kumimoji="0" lang="fr-FR" b="1" i="0">
                <a:solidFill>
                  <a:srgbClr val="FFF807"/>
                </a:solidFill>
                <a:latin typeface="Chinacat" pitchFamily="2" charset="0"/>
              </a:rPr>
              <a:t>G</a:t>
            </a:r>
            <a:r>
              <a:rPr kumimoji="0" lang="fr-FR" i="0">
                <a:solidFill>
                  <a:srgbClr val="FFF807"/>
                </a:solidFill>
                <a:latin typeface="Chinacat" pitchFamily="2" charset="0"/>
              </a:rPr>
              <a:t>)</a:t>
            </a:r>
            <a:r>
              <a:rPr kumimoji="0" lang="fr-FR" i="0" baseline="30000">
                <a:solidFill>
                  <a:srgbClr val="FFF807"/>
                </a:solidFill>
                <a:latin typeface="Chinacat" pitchFamily="2" charset="0"/>
              </a:rPr>
              <a:t>-1	</a:t>
            </a:r>
            <a:endParaRPr kumimoji="0" lang="el-GR" sz="2200" b="1" i="0" baseline="30000">
              <a:latin typeface="Chinacat" pitchFamily="2" charset="0"/>
            </a:endParaRPr>
          </a:p>
          <a:p>
            <a:pPr eaLnBrk="1" hangingPunct="1"/>
            <a:endParaRPr kumimoji="0" lang="el-GR" sz="2200" i="0" baseline="30000">
              <a:solidFill>
                <a:schemeClr val="bg1"/>
              </a:solidFill>
              <a:latin typeface="Chinacat" pitchFamily="2" charset="0"/>
            </a:endParaRPr>
          </a:p>
          <a:p>
            <a:pPr eaLnBrk="1" hangingPunct="1"/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R</a:t>
            </a:r>
            <a:r>
              <a:rPr kumimoji="0" lang="en-US" i="0" baseline="-25000">
                <a:solidFill>
                  <a:srgbClr val="FFF807"/>
                </a:solidFill>
                <a:latin typeface="Chinacat" pitchFamily="2" charset="0"/>
              </a:rPr>
              <a:t>L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= </a:t>
            </a:r>
            <a:r>
              <a:rPr kumimoji="0" lang="en-US" b="1" i="0">
                <a:solidFill>
                  <a:srgbClr val="FFF807"/>
                </a:solidFill>
                <a:latin typeface="Chinacat" pitchFamily="2" charset="0"/>
              </a:rPr>
              <a:t>Mpc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Z</a:t>
            </a:r>
            <a:r>
              <a:rPr kumimoji="0" lang="en-US" i="0" baseline="30000">
                <a:solidFill>
                  <a:srgbClr val="FFF807"/>
                </a:solidFill>
                <a:latin typeface="Chinacat" pitchFamily="2" charset="0"/>
              </a:rPr>
              <a:t>-1</a:t>
            </a:r>
            <a:r>
              <a:rPr kumimoji="0" lang="en-US" i="0">
                <a:solidFill>
                  <a:srgbClr val="FFF807"/>
                </a:solidFill>
                <a:latin typeface="Chinacat" pitchFamily="2" charset="0"/>
              </a:rPr>
              <a:t> (E / EeV) (B / </a:t>
            </a:r>
            <a:r>
              <a:rPr kumimoji="0" lang="el-GR" b="1" i="0">
                <a:solidFill>
                  <a:srgbClr val="FFF807"/>
                </a:solidFill>
                <a:latin typeface="Chinacat" pitchFamily="2" charset="0"/>
                <a:sym typeface="Symbol" pitchFamily="-108" charset="2"/>
              </a:rPr>
              <a:t>n</a:t>
            </a:r>
            <a:r>
              <a:rPr kumimoji="0" lang="fr-FR" b="1" i="0">
                <a:solidFill>
                  <a:srgbClr val="FFF807"/>
                </a:solidFill>
                <a:latin typeface="Chinacat" pitchFamily="2" charset="0"/>
              </a:rPr>
              <a:t>G</a:t>
            </a:r>
            <a:r>
              <a:rPr kumimoji="0" lang="fr-FR" i="0">
                <a:solidFill>
                  <a:srgbClr val="FFF807"/>
                </a:solidFill>
                <a:latin typeface="Chinacat" pitchFamily="2" charset="0"/>
              </a:rPr>
              <a:t>)</a:t>
            </a:r>
            <a:r>
              <a:rPr kumimoji="0" lang="fr-FR" i="0" baseline="30000">
                <a:solidFill>
                  <a:srgbClr val="FFF807"/>
                </a:solidFill>
                <a:latin typeface="Chinacat" pitchFamily="2" charset="0"/>
              </a:rPr>
              <a:t>-1</a:t>
            </a:r>
            <a:endParaRPr kumimoji="0" lang="el-GR" i="0" baseline="30000">
              <a:solidFill>
                <a:srgbClr val="FFF807"/>
              </a:solidFill>
              <a:latin typeface="Chinacat" pitchFamily="2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4442460" y="6131560"/>
            <a:ext cx="1592580" cy="17272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5" name="Line 14"/>
          <p:cNvSpPr>
            <a:spLocks noChangeShapeType="1"/>
          </p:cNvSpPr>
          <p:nvPr/>
        </p:nvSpPr>
        <p:spPr bwMode="auto">
          <a:xfrm flipV="1">
            <a:off x="6202680" y="6045200"/>
            <a:ext cx="0" cy="3454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6" name="Text Box 15"/>
          <p:cNvSpPr txBox="1">
            <a:spLocks noChangeArrowheads="1"/>
          </p:cNvSpPr>
          <p:nvPr/>
        </p:nvSpPr>
        <p:spPr bwMode="auto">
          <a:xfrm>
            <a:off x="6235860" y="5958845"/>
            <a:ext cx="642143" cy="45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sz="2200" i="0">
                <a:latin typeface="Chinacat" pitchFamily="2" charset="0"/>
              </a:rPr>
              <a:t>kpc</a:t>
            </a:r>
            <a:endParaRPr kumimoji="0" lang="en-US" sz="2200" i="0">
              <a:latin typeface="Chinacat" pitchFamily="2" charset="0"/>
            </a:endParaRPr>
          </a:p>
        </p:txBody>
      </p:sp>
      <p:sp>
        <p:nvSpPr>
          <p:cNvPr id="23567" name="Text Box 17"/>
          <p:cNvSpPr txBox="1">
            <a:spLocks noChangeArrowheads="1"/>
          </p:cNvSpPr>
          <p:nvPr/>
        </p:nvSpPr>
        <p:spPr bwMode="auto">
          <a:xfrm>
            <a:off x="4526283" y="6459013"/>
            <a:ext cx="1115251" cy="44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sz="2200" i="0">
                <a:solidFill>
                  <a:srgbClr val="FFFF00"/>
                </a:solidFill>
                <a:latin typeface="Chinacat" pitchFamily="2" charset="0"/>
              </a:rPr>
              <a:t> </a:t>
            </a:r>
            <a:r>
              <a:rPr kumimoji="0" lang="en-GB" sz="2200" i="0">
                <a:latin typeface="Chinacat" pitchFamily="2" charset="0"/>
              </a:rPr>
              <a:t>10 kpc</a:t>
            </a:r>
            <a:endParaRPr kumimoji="0" lang="en-US" sz="2200" i="0">
              <a:latin typeface="Chinacat" pitchFamily="2" charset="0"/>
            </a:endParaRPr>
          </a:p>
        </p:txBody>
      </p:sp>
      <p:sp>
        <p:nvSpPr>
          <p:cNvPr id="23568" name="Text Box 19"/>
          <p:cNvSpPr txBox="1">
            <a:spLocks noChangeArrowheads="1"/>
          </p:cNvSpPr>
          <p:nvPr/>
        </p:nvSpPr>
        <p:spPr bwMode="auto">
          <a:xfrm>
            <a:off x="6454144" y="4922523"/>
            <a:ext cx="2286032" cy="41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fr-FR" sz="2000" b="1" i="0">
                <a:solidFill>
                  <a:srgbClr val="0000FF"/>
                </a:solidFill>
                <a:latin typeface="Chinacat" pitchFamily="2" charset="0"/>
              </a:rPr>
              <a:t>strong deflection</a:t>
            </a:r>
            <a:endParaRPr kumimoji="0" lang="fr-FR" sz="2000" b="1" i="0">
              <a:solidFill>
                <a:schemeClr val="bg1"/>
              </a:solidFill>
              <a:latin typeface="Chinacat" pitchFamily="2" charset="0"/>
            </a:endParaRPr>
          </a:p>
        </p:txBody>
      </p:sp>
      <p:sp>
        <p:nvSpPr>
          <p:cNvPr id="23569" name="Text Box 20"/>
          <p:cNvSpPr txBox="1">
            <a:spLocks noChangeArrowheads="1"/>
          </p:cNvSpPr>
          <p:nvPr/>
        </p:nvSpPr>
        <p:spPr bwMode="auto">
          <a:xfrm>
            <a:off x="3436620" y="5699761"/>
            <a:ext cx="1706221" cy="93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0" lang="en-GB" i="0">
                <a:latin typeface="Chinacat" pitchFamily="2" charset="0"/>
              </a:rPr>
              <a:t>Milky way</a:t>
            </a:r>
          </a:p>
          <a:p>
            <a:pPr eaLnBrk="1" hangingPunct="1"/>
            <a:r>
              <a:rPr kumimoji="0" lang="en-GB" i="0">
                <a:latin typeface="Chinacat" pitchFamily="2" charset="0"/>
              </a:rPr>
              <a:t>B ~ </a:t>
            </a:r>
            <a:r>
              <a:rPr kumimoji="0" lang="el-GR" sz="2200" b="1" i="0">
                <a:latin typeface="Chinacat" pitchFamily="2" charset="0"/>
                <a:sym typeface="Symbol" pitchFamily="-108" charset="2"/>
              </a:rPr>
              <a:t></a:t>
            </a:r>
            <a:r>
              <a:rPr kumimoji="0" lang="fr-FR" sz="2200" b="1" i="0">
                <a:latin typeface="Chinacat" pitchFamily="2" charset="0"/>
              </a:rPr>
              <a:t>G</a:t>
            </a:r>
            <a:endParaRPr kumimoji="0" lang="en-US" sz="2200" b="1" i="0">
              <a:latin typeface="Chinacat" pitchFamily="2" charset="0"/>
            </a:endParaRPr>
          </a:p>
        </p:txBody>
      </p:sp>
      <p:sp>
        <p:nvSpPr>
          <p:cNvPr id="23570" name="Rectangle 21"/>
          <p:cNvSpPr>
            <a:spLocks noChangeArrowheads="1"/>
          </p:cNvSpPr>
          <p:nvPr/>
        </p:nvSpPr>
        <p:spPr bwMode="auto">
          <a:xfrm>
            <a:off x="7772564" y="4157876"/>
            <a:ext cx="1878080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00FFFF"/>
                </a:solidFill>
              </a:rPr>
              <a:t>E &gt; 10</a:t>
            </a:r>
            <a:r>
              <a:rPr lang="en-US" b="1" i="0" baseline="30000">
                <a:solidFill>
                  <a:srgbClr val="00FFFF"/>
                </a:solidFill>
              </a:rPr>
              <a:t>19</a:t>
            </a:r>
            <a:r>
              <a:rPr lang="en-US" b="1" i="0">
                <a:solidFill>
                  <a:srgbClr val="00FFFF"/>
                </a:solidFill>
              </a:rPr>
              <a:t>eV</a:t>
            </a:r>
            <a:endParaRPr lang="en-US" b="1"/>
          </a:p>
        </p:txBody>
      </p:sp>
      <p:sp>
        <p:nvSpPr>
          <p:cNvPr id="23571" name="Rectangle 22"/>
          <p:cNvSpPr>
            <a:spLocks noChangeArrowheads="1"/>
          </p:cNvSpPr>
          <p:nvPr/>
        </p:nvSpPr>
        <p:spPr bwMode="auto">
          <a:xfrm>
            <a:off x="6957060" y="5267961"/>
            <a:ext cx="1878080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0000FF"/>
                </a:solidFill>
              </a:rPr>
              <a:t>E &lt; 10</a:t>
            </a:r>
            <a:r>
              <a:rPr lang="en-US" b="1" i="0" baseline="30000">
                <a:solidFill>
                  <a:srgbClr val="0000FF"/>
                </a:solidFill>
              </a:rPr>
              <a:t>18</a:t>
            </a:r>
            <a:r>
              <a:rPr lang="en-US" b="1" i="0">
                <a:solidFill>
                  <a:srgbClr val="0000FF"/>
                </a:solidFill>
              </a:rPr>
              <a:t>eV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929239" name="Freeform 23"/>
          <p:cNvSpPr>
            <a:spLocks/>
          </p:cNvSpPr>
          <p:nvPr/>
        </p:nvSpPr>
        <p:spPr bwMode="auto">
          <a:xfrm>
            <a:off x="4861560" y="1640840"/>
            <a:ext cx="4693920" cy="4577080"/>
          </a:xfrm>
          <a:custGeom>
            <a:avLst/>
            <a:gdLst>
              <a:gd name="T0" fmla="*/ 0 w 2688"/>
              <a:gd name="T1" fmla="*/ 2147483647 h 2544"/>
              <a:gd name="T2" fmla="*/ 2147483647 w 2688"/>
              <a:gd name="T3" fmla="*/ 2147483647 h 2544"/>
              <a:gd name="T4" fmla="*/ 2147483647 w 2688"/>
              <a:gd name="T5" fmla="*/ 2147483647 h 2544"/>
              <a:gd name="T6" fmla="*/ 2147483647 w 2688"/>
              <a:gd name="T7" fmla="*/ 2147483647 h 2544"/>
              <a:gd name="T8" fmla="*/ 2147483647 w 2688"/>
              <a:gd name="T9" fmla="*/ 0 h 25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88"/>
              <a:gd name="T16" fmla="*/ 0 h 2544"/>
              <a:gd name="T17" fmla="*/ 2688 w 2688"/>
              <a:gd name="T18" fmla="*/ 2544 h 25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88" h="2544">
                <a:moveTo>
                  <a:pt x="0" y="2544"/>
                </a:moveTo>
                <a:cubicBezTo>
                  <a:pt x="372" y="2180"/>
                  <a:pt x="744" y="1816"/>
                  <a:pt x="1008" y="1584"/>
                </a:cubicBezTo>
                <a:cubicBezTo>
                  <a:pt x="1272" y="1352"/>
                  <a:pt x="1360" y="1336"/>
                  <a:pt x="1584" y="1152"/>
                </a:cubicBezTo>
                <a:cubicBezTo>
                  <a:pt x="1808" y="968"/>
                  <a:pt x="2168" y="672"/>
                  <a:pt x="2352" y="480"/>
                </a:cubicBezTo>
                <a:cubicBezTo>
                  <a:pt x="2536" y="288"/>
                  <a:pt x="2612" y="144"/>
                  <a:pt x="2688" y="0"/>
                </a:cubicBezTo>
              </a:path>
            </a:pathLst>
          </a:custGeom>
          <a:noFill/>
          <a:ln w="50800">
            <a:solidFill>
              <a:srgbClr val="00FFFF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3" name="Oval 25"/>
          <p:cNvSpPr>
            <a:spLocks noChangeArrowheads="1"/>
          </p:cNvSpPr>
          <p:nvPr/>
        </p:nvSpPr>
        <p:spPr bwMode="auto">
          <a:xfrm>
            <a:off x="5113020" y="6045200"/>
            <a:ext cx="335280" cy="34544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9242" name="Freeform 26"/>
          <p:cNvSpPr>
            <a:spLocks/>
          </p:cNvSpPr>
          <p:nvPr/>
        </p:nvSpPr>
        <p:spPr bwMode="auto">
          <a:xfrm>
            <a:off x="4861560" y="1640840"/>
            <a:ext cx="4693920" cy="4577080"/>
          </a:xfrm>
          <a:custGeom>
            <a:avLst/>
            <a:gdLst>
              <a:gd name="T0" fmla="*/ 2147483647 w 2496"/>
              <a:gd name="T1" fmla="*/ 0 h 2256"/>
              <a:gd name="T2" fmla="*/ 2147483647 w 2496"/>
              <a:gd name="T3" fmla="*/ 2147483647 h 2256"/>
              <a:gd name="T4" fmla="*/ 2147483647 w 2496"/>
              <a:gd name="T5" fmla="*/ 2147483647 h 2256"/>
              <a:gd name="T6" fmla="*/ 2147483647 w 2496"/>
              <a:gd name="T7" fmla="*/ 2147483647 h 2256"/>
              <a:gd name="T8" fmla="*/ 2147483647 w 2496"/>
              <a:gd name="T9" fmla="*/ 2147483647 h 2256"/>
              <a:gd name="T10" fmla="*/ 2147483647 w 2496"/>
              <a:gd name="T11" fmla="*/ 2147483647 h 2256"/>
              <a:gd name="T12" fmla="*/ 2147483647 w 2496"/>
              <a:gd name="T13" fmla="*/ 2147483647 h 2256"/>
              <a:gd name="T14" fmla="*/ 2147483647 w 2496"/>
              <a:gd name="T15" fmla="*/ 2147483647 h 2256"/>
              <a:gd name="T16" fmla="*/ 2147483647 w 2496"/>
              <a:gd name="T17" fmla="*/ 2147483647 h 2256"/>
              <a:gd name="T18" fmla="*/ 2147483647 w 2496"/>
              <a:gd name="T19" fmla="*/ 2147483647 h 2256"/>
              <a:gd name="T20" fmla="*/ 2147483647 w 2496"/>
              <a:gd name="T21" fmla="*/ 2147483647 h 2256"/>
              <a:gd name="T22" fmla="*/ 2147483647 w 2496"/>
              <a:gd name="T23" fmla="*/ 2147483647 h 2256"/>
              <a:gd name="T24" fmla="*/ 2147483647 w 2496"/>
              <a:gd name="T25" fmla="*/ 2147483647 h 2256"/>
              <a:gd name="T26" fmla="*/ 2147483647 w 2496"/>
              <a:gd name="T27" fmla="*/ 2147483647 h 2256"/>
              <a:gd name="T28" fmla="*/ 2147483647 w 2496"/>
              <a:gd name="T29" fmla="*/ 2147483647 h 2256"/>
              <a:gd name="T30" fmla="*/ 2147483647 w 2496"/>
              <a:gd name="T31" fmla="*/ 2147483647 h 2256"/>
              <a:gd name="T32" fmla="*/ 2147483647 w 2496"/>
              <a:gd name="T33" fmla="*/ 2147483647 h 2256"/>
              <a:gd name="T34" fmla="*/ 0 w 2496"/>
              <a:gd name="T35" fmla="*/ 2147483647 h 22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496"/>
              <a:gd name="T55" fmla="*/ 0 h 2256"/>
              <a:gd name="T56" fmla="*/ 2496 w 2496"/>
              <a:gd name="T57" fmla="*/ 2256 h 225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496" h="2256">
                <a:moveTo>
                  <a:pt x="2496" y="0"/>
                </a:moveTo>
                <a:cubicBezTo>
                  <a:pt x="2056" y="272"/>
                  <a:pt x="1616" y="544"/>
                  <a:pt x="1344" y="816"/>
                </a:cubicBezTo>
                <a:cubicBezTo>
                  <a:pt x="1072" y="1088"/>
                  <a:pt x="960" y="1464"/>
                  <a:pt x="864" y="1632"/>
                </a:cubicBezTo>
                <a:cubicBezTo>
                  <a:pt x="768" y="1800"/>
                  <a:pt x="808" y="1784"/>
                  <a:pt x="768" y="1824"/>
                </a:cubicBezTo>
                <a:cubicBezTo>
                  <a:pt x="728" y="1864"/>
                  <a:pt x="656" y="1872"/>
                  <a:pt x="624" y="1872"/>
                </a:cubicBezTo>
                <a:cubicBezTo>
                  <a:pt x="592" y="1872"/>
                  <a:pt x="560" y="1808"/>
                  <a:pt x="576" y="1824"/>
                </a:cubicBezTo>
                <a:cubicBezTo>
                  <a:pt x="592" y="1840"/>
                  <a:pt x="736" y="1928"/>
                  <a:pt x="720" y="1968"/>
                </a:cubicBezTo>
                <a:cubicBezTo>
                  <a:pt x="704" y="2008"/>
                  <a:pt x="544" y="2080"/>
                  <a:pt x="480" y="2064"/>
                </a:cubicBezTo>
                <a:cubicBezTo>
                  <a:pt x="416" y="2048"/>
                  <a:pt x="376" y="1920"/>
                  <a:pt x="336" y="1872"/>
                </a:cubicBezTo>
                <a:cubicBezTo>
                  <a:pt x="296" y="1824"/>
                  <a:pt x="264" y="1768"/>
                  <a:pt x="240" y="1776"/>
                </a:cubicBezTo>
                <a:cubicBezTo>
                  <a:pt x="216" y="1784"/>
                  <a:pt x="144" y="1904"/>
                  <a:pt x="192" y="1920"/>
                </a:cubicBezTo>
                <a:cubicBezTo>
                  <a:pt x="240" y="1936"/>
                  <a:pt x="440" y="1840"/>
                  <a:pt x="528" y="1872"/>
                </a:cubicBezTo>
                <a:cubicBezTo>
                  <a:pt x="616" y="1904"/>
                  <a:pt x="720" y="2064"/>
                  <a:pt x="720" y="2112"/>
                </a:cubicBezTo>
                <a:cubicBezTo>
                  <a:pt x="720" y="2160"/>
                  <a:pt x="584" y="2152"/>
                  <a:pt x="528" y="2160"/>
                </a:cubicBezTo>
                <a:cubicBezTo>
                  <a:pt x="472" y="2168"/>
                  <a:pt x="424" y="2152"/>
                  <a:pt x="384" y="2160"/>
                </a:cubicBezTo>
                <a:cubicBezTo>
                  <a:pt x="344" y="2168"/>
                  <a:pt x="336" y="2208"/>
                  <a:pt x="288" y="2208"/>
                </a:cubicBezTo>
                <a:cubicBezTo>
                  <a:pt x="240" y="2208"/>
                  <a:pt x="144" y="2152"/>
                  <a:pt x="96" y="2160"/>
                </a:cubicBezTo>
                <a:cubicBezTo>
                  <a:pt x="48" y="2168"/>
                  <a:pt x="24" y="2212"/>
                  <a:pt x="0" y="2256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5" name="Freeform 27"/>
          <p:cNvSpPr>
            <a:spLocks/>
          </p:cNvSpPr>
          <p:nvPr/>
        </p:nvSpPr>
        <p:spPr bwMode="auto">
          <a:xfrm>
            <a:off x="4693926" y="6131560"/>
            <a:ext cx="340519" cy="172720"/>
          </a:xfrm>
          <a:custGeom>
            <a:avLst/>
            <a:gdLst>
              <a:gd name="T0" fmla="*/ 2147483647 w 182"/>
              <a:gd name="T1" fmla="*/ 2147483647 h 167"/>
              <a:gd name="T2" fmla="*/ 2147483647 w 182"/>
              <a:gd name="T3" fmla="*/ 2147483647 h 167"/>
              <a:gd name="T4" fmla="*/ 2147483647 w 182"/>
              <a:gd name="T5" fmla="*/ 2147483647 h 167"/>
              <a:gd name="T6" fmla="*/ 2147483647 w 182"/>
              <a:gd name="T7" fmla="*/ 2147483647 h 167"/>
              <a:gd name="T8" fmla="*/ 2147483647 w 182"/>
              <a:gd name="T9" fmla="*/ 2147483647 h 167"/>
              <a:gd name="T10" fmla="*/ 2147483647 w 182"/>
              <a:gd name="T11" fmla="*/ 0 h 167"/>
              <a:gd name="T12" fmla="*/ 2147483647 w 182"/>
              <a:gd name="T13" fmla="*/ 2147483647 h 167"/>
              <a:gd name="T14" fmla="*/ 2147483647 w 182"/>
              <a:gd name="T15" fmla="*/ 2147483647 h 167"/>
              <a:gd name="T16" fmla="*/ 2147483647 w 182"/>
              <a:gd name="T17" fmla="*/ 2147483647 h 167"/>
              <a:gd name="T18" fmla="*/ 2147483647 w 182"/>
              <a:gd name="T19" fmla="*/ 2147483647 h 167"/>
              <a:gd name="T20" fmla="*/ 2147483647 w 182"/>
              <a:gd name="T21" fmla="*/ 2147483647 h 167"/>
              <a:gd name="T22" fmla="*/ 2147483647 w 182"/>
              <a:gd name="T23" fmla="*/ 2147483647 h 167"/>
              <a:gd name="T24" fmla="*/ 2147483647 w 182"/>
              <a:gd name="T25" fmla="*/ 2147483647 h 167"/>
              <a:gd name="T26" fmla="*/ 2147483647 w 182"/>
              <a:gd name="T27" fmla="*/ 2147483647 h 167"/>
              <a:gd name="T28" fmla="*/ 2147483647 w 182"/>
              <a:gd name="T29" fmla="*/ 2147483647 h 167"/>
              <a:gd name="T30" fmla="*/ 2147483647 w 182"/>
              <a:gd name="T31" fmla="*/ 2147483647 h 167"/>
              <a:gd name="T32" fmla="*/ 2147483647 w 182"/>
              <a:gd name="T33" fmla="*/ 2147483647 h 167"/>
              <a:gd name="T34" fmla="*/ 2147483647 w 182"/>
              <a:gd name="T35" fmla="*/ 2147483647 h 167"/>
              <a:gd name="T36" fmla="*/ 2147483647 w 182"/>
              <a:gd name="T37" fmla="*/ 2147483647 h 167"/>
              <a:gd name="T38" fmla="*/ 2147483647 w 182"/>
              <a:gd name="T39" fmla="*/ 2147483647 h 167"/>
              <a:gd name="T40" fmla="*/ 2147483647 w 182"/>
              <a:gd name="T41" fmla="*/ 2147483647 h 167"/>
              <a:gd name="T42" fmla="*/ 2147483647 w 182"/>
              <a:gd name="T43" fmla="*/ 2147483647 h 16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2"/>
              <a:gd name="T67" fmla="*/ 0 h 167"/>
              <a:gd name="T68" fmla="*/ 182 w 182"/>
              <a:gd name="T69" fmla="*/ 167 h 16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2" h="167">
                <a:moveTo>
                  <a:pt x="16" y="58"/>
                </a:moveTo>
                <a:cubicBezTo>
                  <a:pt x="44" y="14"/>
                  <a:pt x="26" y="25"/>
                  <a:pt x="61" y="13"/>
                </a:cubicBezTo>
                <a:cubicBezTo>
                  <a:pt x="80" y="15"/>
                  <a:pt x="104" y="6"/>
                  <a:pt x="118" y="20"/>
                </a:cubicBezTo>
                <a:cubicBezTo>
                  <a:pt x="128" y="30"/>
                  <a:pt x="120" y="51"/>
                  <a:pt x="112" y="64"/>
                </a:cubicBezTo>
                <a:cubicBezTo>
                  <a:pt x="108" y="69"/>
                  <a:pt x="99" y="60"/>
                  <a:pt x="93" y="58"/>
                </a:cubicBezTo>
                <a:cubicBezTo>
                  <a:pt x="66" y="32"/>
                  <a:pt x="57" y="15"/>
                  <a:pt x="99" y="0"/>
                </a:cubicBezTo>
                <a:cubicBezTo>
                  <a:pt x="103" y="6"/>
                  <a:pt x="113" y="12"/>
                  <a:pt x="112" y="20"/>
                </a:cubicBezTo>
                <a:cubicBezTo>
                  <a:pt x="110" y="30"/>
                  <a:pt x="50" y="49"/>
                  <a:pt x="41" y="52"/>
                </a:cubicBezTo>
                <a:cubicBezTo>
                  <a:pt x="30" y="49"/>
                  <a:pt x="19" y="41"/>
                  <a:pt x="9" y="45"/>
                </a:cubicBezTo>
                <a:cubicBezTo>
                  <a:pt x="2" y="47"/>
                  <a:pt x="0" y="57"/>
                  <a:pt x="3" y="64"/>
                </a:cubicBezTo>
                <a:cubicBezTo>
                  <a:pt x="16" y="103"/>
                  <a:pt x="20" y="100"/>
                  <a:pt x="48" y="109"/>
                </a:cubicBezTo>
                <a:cubicBezTo>
                  <a:pt x="63" y="107"/>
                  <a:pt x="79" y="109"/>
                  <a:pt x="93" y="103"/>
                </a:cubicBezTo>
                <a:cubicBezTo>
                  <a:pt x="99" y="99"/>
                  <a:pt x="97" y="85"/>
                  <a:pt x="105" y="84"/>
                </a:cubicBezTo>
                <a:cubicBezTo>
                  <a:pt x="130" y="80"/>
                  <a:pt x="156" y="88"/>
                  <a:pt x="182" y="90"/>
                </a:cubicBezTo>
                <a:cubicBezTo>
                  <a:pt x="171" y="155"/>
                  <a:pt x="151" y="143"/>
                  <a:pt x="93" y="135"/>
                </a:cubicBezTo>
                <a:cubicBezTo>
                  <a:pt x="95" y="120"/>
                  <a:pt x="102" y="104"/>
                  <a:pt x="99" y="90"/>
                </a:cubicBezTo>
                <a:cubicBezTo>
                  <a:pt x="97" y="82"/>
                  <a:pt x="93" y="106"/>
                  <a:pt x="86" y="109"/>
                </a:cubicBezTo>
                <a:cubicBezTo>
                  <a:pt x="77" y="111"/>
                  <a:pt x="69" y="105"/>
                  <a:pt x="61" y="103"/>
                </a:cubicBezTo>
                <a:cubicBezTo>
                  <a:pt x="25" y="79"/>
                  <a:pt x="25" y="62"/>
                  <a:pt x="61" y="39"/>
                </a:cubicBezTo>
                <a:cubicBezTo>
                  <a:pt x="86" y="46"/>
                  <a:pt x="96" y="51"/>
                  <a:pt x="105" y="77"/>
                </a:cubicBezTo>
                <a:cubicBezTo>
                  <a:pt x="100" y="135"/>
                  <a:pt x="112" y="167"/>
                  <a:pt x="54" y="154"/>
                </a:cubicBezTo>
                <a:cubicBezTo>
                  <a:pt x="52" y="147"/>
                  <a:pt x="48" y="135"/>
                  <a:pt x="48" y="135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6" name="Rectangle 28"/>
          <p:cNvSpPr>
            <a:spLocks noChangeArrowheads="1"/>
          </p:cNvSpPr>
          <p:nvPr/>
        </p:nvSpPr>
        <p:spPr bwMode="auto">
          <a:xfrm>
            <a:off x="83821" y="86360"/>
            <a:ext cx="3024912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/>
              <a:t>“Known unknown”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5040" y="1727201"/>
            <a:ext cx="2795322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kumimoji="0" lang="fr-FR" b="1" i="0">
                <a:latin typeface="Chinacat" pitchFamily="2" charset="0"/>
              </a:rPr>
              <a:t>1</a:t>
            </a:r>
            <a:r>
              <a:rPr kumimoji="0" lang="fr-FR" b="1" i="0">
                <a:solidFill>
                  <a:srgbClr val="FFF807"/>
                </a:solidFill>
                <a:latin typeface="Chinacat" pitchFamily="2" charset="0"/>
              </a:rPr>
              <a:t> </a:t>
            </a:r>
            <a:r>
              <a:rPr kumimoji="0" lang="fr-FR" b="1" i="0">
                <a:latin typeface="Chinacat" pitchFamily="2" charset="0"/>
              </a:rPr>
              <a:t>EeV = </a:t>
            </a:r>
            <a:r>
              <a:rPr kumimoji="0" lang="en-US" b="1" i="0">
                <a:latin typeface="Chinacat" pitchFamily="2" charset="0"/>
              </a:rPr>
              <a:t>10</a:t>
            </a:r>
            <a:r>
              <a:rPr kumimoji="0" lang="en-US" b="1" i="0" baseline="30000">
                <a:latin typeface="Chinacat" pitchFamily="2" charset="0"/>
              </a:rPr>
              <a:t>18</a:t>
            </a:r>
            <a:r>
              <a:rPr kumimoji="0" lang="en-US" b="1" i="0">
                <a:latin typeface="Chinacat" pitchFamily="2" charset="0"/>
              </a:rPr>
              <a:t> eV</a:t>
            </a: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67646" y="4922520"/>
            <a:ext cx="3155279" cy="1349372"/>
          </a:xfrm>
          <a:prstGeom prst="rect">
            <a:avLst/>
          </a:prstGeom>
        </p:spPr>
        <p:txBody>
          <a:bodyPr wrap="none" lIns="101823" tIns="50911" rIns="101823" bIns="50911">
            <a:spAutoFit/>
          </a:bodyPr>
          <a:lstStyle/>
          <a:p>
            <a:r>
              <a:rPr lang="en-US" i="0" smtClean="0"/>
              <a:t>Galactic B deflection </a:t>
            </a:r>
          </a:p>
          <a:p>
            <a:r>
              <a:rPr lang="en-US" i="0" smtClean="0"/>
              <a:t>&lt;&lt; 10</a:t>
            </a:r>
            <a:r>
              <a:rPr lang="en-US" i="0" baseline="30000" smtClean="0"/>
              <a:t>o</a:t>
            </a:r>
            <a:r>
              <a:rPr lang="en-US" i="0" smtClean="0"/>
              <a:t> Z (40 EeV/E)</a:t>
            </a:r>
          </a:p>
          <a:p>
            <a:r>
              <a:rPr lang="en-US" i="0" smtClean="0"/>
              <a:t>anisotropic in sky</a:t>
            </a:r>
            <a:endParaRPr lang="en-US" i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2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2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9239" grpId="0" animBg="1"/>
      <p:bldP spid="192924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72720"/>
            <a:ext cx="9387840" cy="1295400"/>
          </a:xfrm>
        </p:spPr>
        <p:txBody>
          <a:bodyPr/>
          <a:lstStyle/>
          <a:p>
            <a:r>
              <a:rPr lang="en-US"/>
              <a:t>Separating Populations – 1,000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26" y="1381760"/>
            <a:ext cx="5840055" cy="5527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7524" y="7081523"/>
            <a:ext cx="2990351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/>
              <a:t>Kalli, Lemoine, Kotera ‘10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50" y="6880013"/>
            <a:ext cx="4121150" cy="892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4481"/>
            <a:ext cx="3939540" cy="4821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670560" y="1813560"/>
            <a:ext cx="8465820" cy="4058920"/>
          </a:xfrm>
          <a:prstGeom prst="rect">
            <a:avLst/>
          </a:prstGeom>
          <a:solidFill>
            <a:schemeClr val="bg1">
              <a:alpha val="88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square" lIns="100762" tIns="49497" rIns="100762" bIns="49497" numCol="1" anchor="t" anchorCtr="0" compatLnSpc="1">
            <a:prstTxWarp prst="textNoShape">
              <a:avLst/>
            </a:prstTxWarp>
          </a:bodyPr>
          <a:lstStyle/>
          <a:p>
            <a:pPr marL="381835" indent="-381835" algn="ctr" defTabSz="1018228">
              <a:spcBef>
                <a:spcPct val="20000"/>
              </a:spcBef>
              <a:buSzPct val="100000"/>
              <a:defRPr/>
            </a:pPr>
            <a:endParaRPr kumimoji="0" lang="en-US" sz="1200" b="1" i="0" kern="0" dirty="0" smtClean="0">
              <a:solidFill>
                <a:srgbClr val="FFFF00"/>
              </a:solidFill>
              <a:latin typeface="Chalkboard"/>
              <a:ea typeface="ＭＳ Ｐゴシック" pitchFamily="-65" charset="-128"/>
              <a:cs typeface="Chalkboard"/>
            </a:endParaRPr>
          </a:p>
          <a:p>
            <a:pPr marL="381835" indent="-381835" algn="ctr" defTabSz="1018228">
              <a:spcBef>
                <a:spcPct val="20000"/>
              </a:spcBef>
              <a:buSzPct val="100000"/>
              <a:defRPr/>
            </a:pPr>
            <a:r>
              <a:rPr kumimoji="0" lang="en-US" sz="3600" b="1" i="0" kern="0" dirty="0" smtClean="0">
                <a:solidFill>
                  <a:srgbClr val="FFFF00"/>
                </a:solidFill>
                <a:latin typeface="Chalkboard"/>
                <a:ea typeface="ＭＳ Ｐゴシック" pitchFamily="-65" charset="-128"/>
                <a:cs typeface="Chalkboard"/>
              </a:rPr>
              <a:t>At current rate </a:t>
            </a:r>
            <a:r>
              <a:rPr kumimoji="0" lang="en-US" sz="3600" b="1" i="0" kern="0" dirty="0" smtClean="0">
                <a:solidFill>
                  <a:srgbClr val="FFFF00"/>
                </a:solidFill>
                <a:latin typeface="+mn-lt"/>
                <a:ea typeface="ＭＳ Ｐゴシック" pitchFamily="-65" charset="-128"/>
                <a:cs typeface="Chalkboard"/>
              </a:rPr>
              <a:t>~</a:t>
            </a:r>
            <a:r>
              <a:rPr kumimoji="0" lang="en-US" sz="3600" b="1" i="0" kern="0" dirty="0" smtClean="0">
                <a:solidFill>
                  <a:srgbClr val="FFFF00"/>
                </a:solidFill>
                <a:latin typeface="Chalkboard"/>
                <a:ea typeface="ＭＳ Ｐゴシック" pitchFamily="-65" charset="-128"/>
                <a:cs typeface="Chalkboard"/>
              </a:rPr>
              <a:t> 30 events/yr </a:t>
            </a:r>
          </a:p>
          <a:p>
            <a:pPr marL="381835" indent="-381835" algn="ctr" defTabSz="1018228">
              <a:spcBef>
                <a:spcPct val="20000"/>
              </a:spcBef>
              <a:buSzPct val="100000"/>
              <a:defRPr/>
            </a:pPr>
            <a:r>
              <a:rPr kumimoji="0" lang="en-US" sz="3600" b="1" i="0" kern="0" dirty="0" smtClean="0">
                <a:solidFill>
                  <a:srgbClr val="FFFF00"/>
                </a:solidFill>
                <a:latin typeface="Chalkboard"/>
                <a:ea typeface="ＭＳ Ｐゴシック" pitchFamily="-65" charset="-128"/>
                <a:cs typeface="Chalkboard"/>
              </a:rPr>
              <a:t>with E&gt;60 EeV</a:t>
            </a:r>
          </a:p>
          <a:p>
            <a:pPr marL="381835" indent="-381835" algn="ctr" defTabSz="1018228">
              <a:spcBef>
                <a:spcPct val="20000"/>
              </a:spcBef>
              <a:buSzPct val="100000"/>
              <a:defRPr/>
            </a:pPr>
            <a:r>
              <a:rPr kumimoji="0" lang="en-US" sz="3600" b="1" i="0" kern="0" dirty="0" smtClean="0">
                <a:solidFill>
                  <a:srgbClr val="FFFF00"/>
                </a:solidFill>
                <a:latin typeface="Chalkboard"/>
                <a:ea typeface="ＭＳ Ｐゴシック" pitchFamily="-65" charset="-128"/>
                <a:cs typeface="Chalkboard"/>
              </a:rPr>
              <a:t>need over 30 years!</a:t>
            </a:r>
          </a:p>
          <a:p>
            <a:pPr marL="381835" indent="-381835" algn="ctr" defTabSz="1018228">
              <a:spcBef>
                <a:spcPct val="20000"/>
              </a:spcBef>
              <a:buSzPct val="100000"/>
              <a:defRPr/>
            </a:pPr>
            <a:endParaRPr kumimoji="0" lang="en-US" sz="3600" b="1" i="0" kern="0" dirty="0" smtClean="0">
              <a:solidFill>
                <a:srgbClr val="FFFF00"/>
              </a:solidFill>
              <a:latin typeface="Chalkboard"/>
              <a:ea typeface="ＭＳ Ｐゴシック" pitchFamily="-65" charset="-128"/>
              <a:cs typeface="Chalkboard"/>
            </a:endParaRPr>
          </a:p>
          <a:p>
            <a:pPr marL="381835" indent="-381835" algn="ctr" defTabSz="1018228">
              <a:spcBef>
                <a:spcPct val="20000"/>
              </a:spcBef>
              <a:buSzPct val="100000"/>
              <a:defRPr/>
            </a:pPr>
            <a:r>
              <a:rPr kumimoji="0" lang="en-US" sz="3600" b="1" i="0" kern="0" dirty="0" smtClean="0">
                <a:latin typeface="Chalkboard"/>
                <a:ea typeface="ＭＳ Ｐゴシック" pitchFamily="-65" charset="-128"/>
                <a:cs typeface="Chalkboard"/>
              </a:rPr>
              <a:t>Need Significant Increase in Statistics at the highest energies.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High Energy Cosmic Rays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OBSERVABLES:</a:t>
            </a:r>
          </a:p>
          <a:p>
            <a:pPr>
              <a:buFont typeface="Monotype Sorts" pitchFamily="-108" charset="2"/>
              <a:buNone/>
            </a:pPr>
            <a:endParaRPr lang="en-US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	Spectrum</a:t>
            </a:r>
          </a:p>
          <a:p>
            <a:pPr>
              <a:buFont typeface="Monotype Sorts" pitchFamily="-108" charset="2"/>
              <a:buNone/>
            </a:pPr>
            <a:r>
              <a:rPr lang="en-US" b="1"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b="1">
                <a:solidFill>
                  <a:srgbClr val="FFFF00"/>
                </a:solidFill>
                <a:ea typeface="ＭＳ Ｐゴシック" pitchFamily="-108" charset="-128"/>
                <a:cs typeface="ＭＳ Ｐゴシック" pitchFamily="-108" charset="-128"/>
              </a:rPr>
              <a:t>Composition</a:t>
            </a:r>
          </a:p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	Sky Distribution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599" name="Rectangle 7"/>
          <p:cNvSpPr>
            <a:spLocks noChangeArrowheads="1"/>
          </p:cNvSpPr>
          <p:nvPr/>
        </p:nvSpPr>
        <p:spPr bwMode="auto">
          <a:xfrm>
            <a:off x="5280660" y="863600"/>
            <a:ext cx="4442460" cy="164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0138" dir="2700000" algn="ctr" rotWithShape="0">
              <a:schemeClr val="tx1">
                <a:alpha val="74998"/>
              </a:schemeClr>
            </a:outerShdw>
          </a:effectLst>
        </p:spPr>
        <p:txBody>
          <a:bodyPr lIns="102529" tIns="51265" rIns="102529" bIns="51265" anchor="ctr">
            <a:prstTxWarp prst="textNoShape">
              <a:avLst/>
            </a:prstTxWarp>
          </a:bodyPr>
          <a:lstStyle/>
          <a:p>
            <a:pPr algn="ctr"/>
            <a:r>
              <a:rPr lang="en-GB" sz="3100" b="1" i="0">
                <a:solidFill>
                  <a:schemeClr val="tx2"/>
                </a:solidFill>
                <a:latin typeface="Chalkboard" pitchFamily="-108" charset="0"/>
              </a:rPr>
              <a:t>Composition observable: </a:t>
            </a:r>
            <a:br>
              <a:rPr lang="en-GB" sz="3100" b="1" i="0">
                <a:solidFill>
                  <a:schemeClr val="tx2"/>
                </a:solidFill>
                <a:latin typeface="Chalkboard" pitchFamily="-108" charset="0"/>
              </a:rPr>
            </a:br>
            <a:r>
              <a:rPr lang="en-GB" sz="3100" b="1" i="0">
                <a:solidFill>
                  <a:schemeClr val="tx2"/>
                </a:solidFill>
                <a:latin typeface="Chalkboard" pitchFamily="-108" charset="0"/>
              </a:rPr>
              <a:t>shower maximum</a:t>
            </a:r>
          </a:p>
        </p:txBody>
      </p:sp>
      <p:pic>
        <p:nvPicPr>
          <p:cNvPr id="15974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19160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9746" name="Object 2"/>
          <p:cNvGraphicFramePr>
            <a:graphicFrameLocks noChangeAspect="1"/>
          </p:cNvGraphicFramePr>
          <p:nvPr/>
        </p:nvGraphicFramePr>
        <p:xfrm>
          <a:off x="5029200" y="2718540"/>
          <a:ext cx="4945380" cy="5053860"/>
        </p:xfrm>
        <a:graphic>
          <a:graphicData uri="http://schemas.openxmlformats.org/presentationml/2006/ole">
            <p:oleObj spid="_x0000_s159746" name="Photo Editor Photo" r:id="rId5" imgW="5852667" imgH="5631668" progId="">
              <p:embed/>
            </p:oleObj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794" name="Group 2"/>
          <p:cNvGrpSpPr>
            <a:grpSpLocks/>
          </p:cNvGrpSpPr>
          <p:nvPr/>
        </p:nvGrpSpPr>
        <p:grpSpPr bwMode="auto">
          <a:xfrm>
            <a:off x="2179320" y="2159000"/>
            <a:ext cx="7879080" cy="5613400"/>
            <a:chOff x="432" y="668"/>
            <a:chExt cx="4782" cy="3268"/>
          </a:xfrm>
        </p:grpSpPr>
        <p:grpSp>
          <p:nvGrpSpPr>
            <p:cNvPr id="161799" name="Group 3"/>
            <p:cNvGrpSpPr>
              <a:grpSpLocks/>
            </p:cNvGrpSpPr>
            <p:nvPr/>
          </p:nvGrpSpPr>
          <p:grpSpPr bwMode="auto">
            <a:xfrm>
              <a:off x="432" y="668"/>
              <a:ext cx="4782" cy="3268"/>
              <a:chOff x="432" y="668"/>
              <a:chExt cx="4782" cy="3268"/>
            </a:xfrm>
          </p:grpSpPr>
          <p:pic>
            <p:nvPicPr>
              <p:cNvPr id="161801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2" y="668"/>
                <a:ext cx="4782" cy="3268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1802" name="AutoShape 5"/>
              <p:cNvSpPr>
                <a:spLocks noChangeArrowheads="1"/>
              </p:cNvSpPr>
              <p:nvPr/>
            </p:nvSpPr>
            <p:spPr bwMode="auto">
              <a:xfrm rot="-946629">
                <a:off x="1023" y="2089"/>
                <a:ext cx="4073" cy="480"/>
              </a:xfrm>
              <a:prstGeom prst="parallelogram">
                <a:avLst>
                  <a:gd name="adj" fmla="val 28678"/>
                </a:avLst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1800" name="Rectangle 6"/>
            <p:cNvSpPr>
              <a:spLocks noChangeArrowheads="1"/>
            </p:cNvSpPr>
            <p:nvPr/>
          </p:nvSpPr>
          <p:spPr bwMode="auto">
            <a:xfrm>
              <a:off x="1296" y="960"/>
              <a:ext cx="1824" cy="43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18599" name="Rectangle 7"/>
          <p:cNvSpPr>
            <a:spLocks noChangeArrowheads="1"/>
          </p:cNvSpPr>
          <p:nvPr/>
        </p:nvSpPr>
        <p:spPr bwMode="auto">
          <a:xfrm>
            <a:off x="4442460" y="863600"/>
            <a:ext cx="5280660" cy="6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0138" dir="2700000" algn="ctr" rotWithShape="0">
              <a:schemeClr val="tx1">
                <a:alpha val="74998"/>
              </a:schemeClr>
            </a:outerShdw>
          </a:effectLst>
        </p:spPr>
        <p:txBody>
          <a:bodyPr lIns="102529" tIns="51265" rIns="102529" bIns="51265" anchor="ctr">
            <a:prstTxWarp prst="textNoShape">
              <a:avLst/>
            </a:prstTxWarp>
          </a:bodyPr>
          <a:lstStyle/>
          <a:p>
            <a:pPr algn="ctr"/>
            <a:r>
              <a:rPr lang="en-GB" sz="3100" b="1" i="0">
                <a:solidFill>
                  <a:schemeClr val="tx2"/>
                </a:solidFill>
                <a:latin typeface="Chalkboard" pitchFamily="-108" charset="0"/>
              </a:rPr>
              <a:t>Composition observable: </a:t>
            </a:r>
            <a:br>
              <a:rPr lang="en-GB" sz="3100" b="1" i="0">
                <a:solidFill>
                  <a:schemeClr val="tx2"/>
                </a:solidFill>
                <a:latin typeface="Chalkboard" pitchFamily="-108" charset="0"/>
              </a:rPr>
            </a:br>
            <a:r>
              <a:rPr lang="en-GB" sz="3100" b="1" i="0">
                <a:solidFill>
                  <a:schemeClr val="tx2"/>
                </a:solidFill>
                <a:latin typeface="Chalkboard" pitchFamily="-108" charset="0"/>
              </a:rPr>
              <a:t>shower maximum</a:t>
            </a:r>
          </a:p>
        </p:txBody>
      </p:sp>
      <p:sp>
        <p:nvSpPr>
          <p:cNvPr id="161797" name="Text Box 9"/>
          <p:cNvSpPr txBox="1">
            <a:spLocks noChangeArrowheads="1"/>
          </p:cNvSpPr>
          <p:nvPr/>
        </p:nvSpPr>
        <p:spPr bwMode="auto">
          <a:xfrm>
            <a:off x="3771902" y="2849880"/>
            <a:ext cx="5214303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kumimoji="0" lang="en-GB" sz="2200" i="0">
                <a:solidFill>
                  <a:srgbClr val="008000"/>
                </a:solidFill>
              </a:rPr>
              <a:t>Expectations from different hadronic models</a:t>
            </a:r>
          </a:p>
        </p:txBody>
      </p:sp>
      <p:pic>
        <p:nvPicPr>
          <p:cNvPr id="16179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"/>
            <a:ext cx="3436620" cy="228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79320" y="2159000"/>
            <a:ext cx="7879080" cy="5613400"/>
            <a:chOff x="432" y="668"/>
            <a:chExt cx="4782" cy="326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32" y="668"/>
              <a:ext cx="4782" cy="3268"/>
              <a:chOff x="432" y="668"/>
              <a:chExt cx="4782" cy="3268"/>
            </a:xfrm>
          </p:grpSpPr>
          <p:pic>
            <p:nvPicPr>
              <p:cNvPr id="161801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2" y="668"/>
                <a:ext cx="4782" cy="3268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1802" name="AutoShape 5"/>
              <p:cNvSpPr>
                <a:spLocks noChangeArrowheads="1"/>
              </p:cNvSpPr>
              <p:nvPr/>
            </p:nvSpPr>
            <p:spPr bwMode="auto">
              <a:xfrm rot="-946629">
                <a:off x="1023" y="2089"/>
                <a:ext cx="4073" cy="480"/>
              </a:xfrm>
              <a:prstGeom prst="parallelogram">
                <a:avLst>
                  <a:gd name="adj" fmla="val 28678"/>
                </a:avLst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3600">
                    <a:solidFill>
                      <a:srgbClr val="000000"/>
                    </a:solidFill>
                    <a:latin typeface="+mj-lt"/>
                  </a:rPr>
                  <a:t>SURPRISE!!!!</a:t>
                </a:r>
              </a:p>
            </p:txBody>
          </p:sp>
        </p:grpSp>
        <p:sp>
          <p:nvSpPr>
            <p:cNvPr id="161800" name="Rectangle 6"/>
            <p:cNvSpPr>
              <a:spLocks noChangeArrowheads="1"/>
            </p:cNvSpPr>
            <p:nvPr/>
          </p:nvSpPr>
          <p:spPr bwMode="auto">
            <a:xfrm>
              <a:off x="1296" y="960"/>
              <a:ext cx="1824" cy="43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18599" name="Rectangle 7"/>
          <p:cNvSpPr>
            <a:spLocks noChangeArrowheads="1"/>
          </p:cNvSpPr>
          <p:nvPr/>
        </p:nvSpPr>
        <p:spPr bwMode="auto">
          <a:xfrm>
            <a:off x="4442460" y="863600"/>
            <a:ext cx="5280660" cy="6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0138" dir="2700000" algn="ctr" rotWithShape="0">
              <a:schemeClr val="tx1">
                <a:alpha val="74998"/>
              </a:schemeClr>
            </a:outerShdw>
          </a:effectLst>
        </p:spPr>
        <p:txBody>
          <a:bodyPr lIns="102529" tIns="51265" rIns="102529" bIns="51265" anchor="ctr">
            <a:prstTxWarp prst="textNoShape">
              <a:avLst/>
            </a:prstTxWarp>
          </a:bodyPr>
          <a:lstStyle/>
          <a:p>
            <a:pPr algn="ctr"/>
            <a:r>
              <a:rPr lang="en-GB" sz="3100" b="1" i="0">
                <a:solidFill>
                  <a:schemeClr val="tx2"/>
                </a:solidFill>
                <a:latin typeface="Chalkboard" pitchFamily="-108" charset="0"/>
              </a:rPr>
              <a:t>Composition observable: </a:t>
            </a:r>
            <a:br>
              <a:rPr lang="en-GB" sz="3100" b="1" i="0">
                <a:solidFill>
                  <a:schemeClr val="tx2"/>
                </a:solidFill>
                <a:latin typeface="Chalkboard" pitchFamily="-108" charset="0"/>
              </a:rPr>
            </a:br>
            <a:r>
              <a:rPr lang="en-GB" sz="3100" b="1" i="0">
                <a:solidFill>
                  <a:schemeClr val="tx2"/>
                </a:solidFill>
                <a:latin typeface="Chalkboard" pitchFamily="-108" charset="0"/>
              </a:rPr>
              <a:t>shower maximum</a:t>
            </a:r>
          </a:p>
        </p:txBody>
      </p:sp>
      <p:sp>
        <p:nvSpPr>
          <p:cNvPr id="161797" name="Text Box 9"/>
          <p:cNvSpPr txBox="1">
            <a:spLocks noChangeArrowheads="1"/>
          </p:cNvSpPr>
          <p:nvPr/>
        </p:nvSpPr>
        <p:spPr bwMode="auto">
          <a:xfrm>
            <a:off x="3771902" y="2849880"/>
            <a:ext cx="5214303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kumimoji="0" lang="en-GB" sz="2200" i="0">
                <a:solidFill>
                  <a:srgbClr val="008000"/>
                </a:solidFill>
              </a:rPr>
              <a:t>Expectations from different hadronic models</a:t>
            </a:r>
          </a:p>
        </p:txBody>
      </p:sp>
      <p:pic>
        <p:nvPicPr>
          <p:cNvPr id="16179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"/>
            <a:ext cx="3436620" cy="228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05273"/>
            <a:ext cx="5867400" cy="70671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2015068"/>
            <a:ext cx="1662430" cy="187113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14601" y="86360"/>
            <a:ext cx="4041409" cy="656875"/>
          </a:xfrm>
          <a:prstGeom prst="rect">
            <a:avLst/>
          </a:prstGeom>
          <a:solidFill>
            <a:schemeClr val="tx1"/>
          </a:solidFill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3600" i="0">
                <a:solidFill>
                  <a:srgbClr val="0D0D0D"/>
                </a:solidFill>
                <a:latin typeface="+mj-lt"/>
              </a:rPr>
              <a:t>Auger Composition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0221" y="431800"/>
            <a:ext cx="6069686" cy="6568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3600" i="0">
                <a:latin typeface="+mj-lt"/>
              </a:rPr>
              <a:t>Telescope Array Composition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68120"/>
            <a:ext cx="8298180" cy="558461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942" y="2878668"/>
            <a:ext cx="7271601" cy="4893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940" y="1"/>
            <a:ext cx="7543800" cy="4260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1" y="3886202"/>
            <a:ext cx="5200836" cy="518327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660066"/>
                </a:solidFill>
                <a:latin typeface="+mj-lt"/>
              </a:rPr>
              <a:t>Consistent within quoted errors!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401" y="1065108"/>
            <a:ext cx="7271601" cy="4893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3400" y="1448044"/>
            <a:ext cx="7543800" cy="426042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" y="0"/>
            <a:ext cx="9387840" cy="1295400"/>
          </a:xfrm>
        </p:spPr>
        <p:txBody>
          <a:bodyPr/>
          <a:lstStyle/>
          <a:p>
            <a:r>
              <a:rPr lang="en-US"/>
              <a:t>Hillas Plot: Maximum Energy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0800" y="3334830"/>
            <a:ext cx="838200" cy="779925"/>
          </a:xfrm>
          <a:prstGeom prst="rect">
            <a:avLst/>
          </a:prstGeom>
          <a:solidFill>
            <a:schemeClr val="tx1"/>
          </a:solidFill>
        </p:spPr>
        <p:txBody>
          <a:bodyPr wrap="square" lIns="101823" tIns="50911" rIns="101823" bIns="50911" rtlCol="0">
            <a:spAutoFit/>
          </a:bodyPr>
          <a:lstStyle/>
          <a:p>
            <a:r>
              <a:rPr lang="en-US" sz="2200" b="1" i="0">
                <a:solidFill>
                  <a:srgbClr val="0000FF"/>
                </a:solidFill>
              </a:rPr>
              <a:t>LHC</a:t>
            </a:r>
          </a:p>
          <a:p>
            <a:endParaRPr lang="en-US" sz="2200" i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399" y="3610339"/>
            <a:ext cx="782716" cy="656814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1800" i="0">
                <a:solidFill>
                  <a:srgbClr val="33CC33"/>
                </a:solidFill>
              </a:rPr>
              <a:t>white </a:t>
            </a:r>
          </a:p>
          <a:p>
            <a:r>
              <a:rPr lang="en-US" sz="1800" i="0">
                <a:solidFill>
                  <a:srgbClr val="33CC33"/>
                </a:solidFill>
              </a:rPr>
              <a:t>dwarf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26" y="826494"/>
            <a:ext cx="8337550" cy="6945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43801" y="7392574"/>
            <a:ext cx="1748425" cy="37981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Kotera &amp; AO‘11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76800" y="1219201"/>
            <a:ext cx="2743200" cy="89254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kumimoji="0" lang="en-US" sz="2500" i="0">
                <a:solidFill>
                  <a:srgbClr val="FF0000"/>
                </a:solidFill>
                <a:latin typeface="Chinacat" pitchFamily="2" charset="0"/>
              </a:rPr>
              <a:t>R</a:t>
            </a:r>
            <a:r>
              <a:rPr kumimoji="0" lang="en-US" sz="2500" i="0" baseline="-25000">
                <a:solidFill>
                  <a:srgbClr val="FF0000"/>
                </a:solidFill>
                <a:latin typeface="Chinacat" pitchFamily="2" charset="0"/>
              </a:rPr>
              <a:t>L </a:t>
            </a:r>
            <a:r>
              <a:rPr kumimoji="0" lang="en-US" sz="2500" i="0">
                <a:solidFill>
                  <a:srgbClr val="FF0000"/>
                </a:solidFill>
                <a:latin typeface="Chinacat" pitchFamily="2" charset="0"/>
              </a:rPr>
              <a:t>&lt; R</a:t>
            </a:r>
            <a:r>
              <a:rPr kumimoji="0" lang="en-US" sz="2500" i="0" baseline="-25000">
                <a:solidFill>
                  <a:srgbClr val="FF0000"/>
                </a:solidFill>
                <a:latin typeface="Chinacat" pitchFamily="2" charset="0"/>
              </a:rPr>
              <a:t>source</a:t>
            </a:r>
            <a:endParaRPr lang="en-US" sz="2500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67201" y="1828800"/>
            <a:ext cx="4876801" cy="40783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kumimoji="0" lang="en-US" sz="2000" i="0">
                <a:solidFill>
                  <a:srgbClr val="FF0000"/>
                </a:solidFill>
                <a:latin typeface="Chinacat" pitchFamily="2" charset="0"/>
              </a:rPr>
              <a:t>B/</a:t>
            </a:r>
            <a:r>
              <a:rPr kumimoji="0" lang="el-GR" sz="2000" i="0">
                <a:solidFill>
                  <a:srgbClr val="FF0000"/>
                </a:solidFill>
                <a:latin typeface="Chinacat" pitchFamily="2" charset="0"/>
                <a:sym typeface="Symbol" pitchFamily="-108" charset="2"/>
              </a:rPr>
              <a:t></a:t>
            </a:r>
            <a:r>
              <a:rPr kumimoji="0" lang="fr-FR" sz="2000" i="0">
                <a:solidFill>
                  <a:srgbClr val="FF0000"/>
                </a:solidFill>
                <a:latin typeface="Chinacat" pitchFamily="2" charset="0"/>
              </a:rPr>
              <a:t>G &gt;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kumimoji="0" lang="en-US" sz="2000" i="0">
                <a:solidFill>
                  <a:srgbClr val="FF0000"/>
                </a:solidFill>
                <a:latin typeface="Chinacat" pitchFamily="2" charset="0"/>
              </a:rPr>
              <a:t>(E</a:t>
            </a:r>
            <a:r>
              <a:rPr kumimoji="0" lang="en-US" sz="2000" i="0" baseline="-25000">
                <a:solidFill>
                  <a:srgbClr val="FF0000"/>
                </a:solidFill>
                <a:latin typeface="Chinacat" pitchFamily="2" charset="0"/>
              </a:rPr>
              <a:t>max</a:t>
            </a:r>
            <a:r>
              <a:rPr kumimoji="0" lang="en-US" sz="2000" i="0">
                <a:solidFill>
                  <a:srgbClr val="FF0000"/>
                </a:solidFill>
                <a:latin typeface="Chinacat" pitchFamily="2" charset="0"/>
              </a:rPr>
              <a:t>/ Z EeV) (1.1kpc/R</a:t>
            </a:r>
            <a:r>
              <a:rPr kumimoji="0" lang="en-US" sz="2000" i="0" baseline="-25000">
                <a:solidFill>
                  <a:srgbClr val="FF0000"/>
                </a:solidFill>
                <a:latin typeface="Chinacat" pitchFamily="2" charset="0"/>
              </a:rPr>
              <a:t>source</a:t>
            </a:r>
            <a:r>
              <a:rPr kumimoji="0" lang="en-US" sz="2000" i="0">
                <a:solidFill>
                  <a:srgbClr val="FF0000"/>
                </a:solidFill>
                <a:latin typeface="Chinacat" pitchFamily="2" charset="0"/>
              </a:rPr>
              <a:t>)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3106215"/>
            <a:ext cx="935030" cy="779973"/>
          </a:xfrm>
          <a:prstGeom prst="rect">
            <a:avLst/>
          </a:prstGeom>
          <a:solidFill>
            <a:schemeClr val="tx1"/>
          </a:solidFill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sz="2200" b="1" i="0">
                <a:solidFill>
                  <a:srgbClr val="0000FF"/>
                </a:solidFill>
              </a:rPr>
              <a:t>LHC</a:t>
            </a:r>
          </a:p>
          <a:p>
            <a:endParaRPr lang="en-US" sz="2200" i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2" y="3657601"/>
            <a:ext cx="782811" cy="656863"/>
          </a:xfrm>
          <a:prstGeom prst="rect">
            <a:avLst/>
          </a:prstGeom>
          <a:noFill/>
        </p:spPr>
        <p:txBody>
          <a:bodyPr wrap="none" lIns="101870" tIns="50935" rIns="101870" bIns="50935" rtlCol="0">
            <a:spAutoFit/>
          </a:bodyPr>
          <a:lstStyle/>
          <a:p>
            <a:r>
              <a:rPr lang="en-US" sz="1800" i="0">
                <a:solidFill>
                  <a:schemeClr val="bg1"/>
                </a:solidFill>
              </a:rPr>
              <a:t>white </a:t>
            </a:r>
          </a:p>
          <a:p>
            <a:r>
              <a:rPr lang="en-US" sz="1800" i="0">
                <a:solidFill>
                  <a:schemeClr val="bg1"/>
                </a:solidFill>
              </a:rPr>
              <a:t>dwarf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942" y="2878668"/>
            <a:ext cx="7271601" cy="4893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940" y="1"/>
            <a:ext cx="7543800" cy="426042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295401" y="5866998"/>
            <a:ext cx="3124199" cy="1466751"/>
          </a:xfrm>
          <a:prstGeom prst="wedgeEllipseCallout">
            <a:avLst>
              <a:gd name="adj1" fmla="val 67203"/>
              <a:gd name="adj2" fmla="val -73388"/>
            </a:avLst>
          </a:prstGeom>
          <a:solidFill>
            <a:schemeClr val="bg1">
              <a:alpha val="0"/>
            </a:schemeClr>
          </a:solidFill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b="1">
                <a:solidFill>
                  <a:srgbClr val="800000"/>
                </a:solidFill>
              </a:rPr>
              <a:t>X</a:t>
            </a:r>
            <a:r>
              <a:rPr lang="en-US" b="1" baseline="-25000">
                <a:solidFill>
                  <a:srgbClr val="800000"/>
                </a:solidFill>
              </a:rPr>
              <a:t>max</a:t>
            </a:r>
            <a:r>
              <a:rPr lang="en-US" b="1">
                <a:solidFill>
                  <a:srgbClr val="800000"/>
                </a:solidFill>
              </a:rPr>
              <a:t> in the detector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6248401" y="2743201"/>
            <a:ext cx="3124200" cy="1143000"/>
          </a:xfrm>
          <a:prstGeom prst="wedgeEllipseCallout">
            <a:avLst>
              <a:gd name="adj1" fmla="val -63806"/>
              <a:gd name="adj2" fmla="val -104586"/>
            </a:avLst>
          </a:prstGeom>
          <a:solidFill>
            <a:schemeClr val="bg1">
              <a:alpha val="0"/>
            </a:schemeClr>
          </a:solidFill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870" tIns="50935" rIns="101870" bIns="50935" rtlCol="0" anchor="ctr"/>
          <a:lstStyle/>
          <a:p>
            <a:pPr algn="ctr"/>
            <a:r>
              <a:rPr lang="en-US" b="1">
                <a:solidFill>
                  <a:srgbClr val="800000"/>
                </a:solidFill>
              </a:rPr>
              <a:t>X</a:t>
            </a:r>
            <a:r>
              <a:rPr lang="en-US" b="1" baseline="-25000">
                <a:solidFill>
                  <a:srgbClr val="800000"/>
                </a:solidFill>
              </a:rPr>
              <a:t>max</a:t>
            </a:r>
            <a:r>
              <a:rPr lang="en-US" b="1">
                <a:solidFill>
                  <a:srgbClr val="800000"/>
                </a:solidFill>
              </a:rPr>
              <a:t> in the atmosphere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166" y="-43180"/>
            <a:ext cx="4269234" cy="7815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5273"/>
            <a:ext cx="5867400" cy="706712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>
            <a:off x="5280660" y="6908800"/>
            <a:ext cx="1257300" cy="259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16200000" flipH="1">
            <a:off x="4695190" y="1700530"/>
            <a:ext cx="2763520" cy="10896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0" y="0"/>
            <a:ext cx="5867400" cy="77724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" y="28788"/>
            <a:ext cx="1662430" cy="187113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14601" y="86360"/>
            <a:ext cx="4041409" cy="6568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3600" i="0">
                <a:solidFill>
                  <a:srgbClr val="0D0D0D"/>
                </a:solidFill>
                <a:latin typeface="+mj-lt"/>
              </a:rPr>
              <a:t>Auger Composition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5509260" y="3627146"/>
            <a:ext cx="7254240" cy="174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66006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130541" y="259081"/>
            <a:ext cx="648371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660066"/>
                </a:solidFill>
              </a:rPr>
              <a:t>SD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14361" y="1899921"/>
            <a:ext cx="648371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660066"/>
                </a:solidFill>
              </a:rPr>
              <a:t>SD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14361" y="3627121"/>
            <a:ext cx="648371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660066"/>
                </a:solidFill>
              </a:rPr>
              <a:t>FD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14361" y="5440681"/>
            <a:ext cx="648371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660066"/>
                </a:solidFill>
              </a:rPr>
              <a:t>FD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21781" y="1468121"/>
            <a:ext cx="2449839" cy="37981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1800" i="0" smtClean="0">
                <a:solidFill>
                  <a:srgbClr val="660066"/>
                </a:solidFill>
              </a:rPr>
              <a:t>Muon Production Depth </a:t>
            </a:r>
            <a:endParaRPr lang="en-US" sz="1800" i="0">
              <a:solidFill>
                <a:srgbClr val="66006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45905" y="3281681"/>
            <a:ext cx="2167710" cy="37981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1800" i="0" smtClean="0">
                <a:solidFill>
                  <a:srgbClr val="660066"/>
                </a:solidFill>
              </a:rPr>
              <a:t>Risetime Asymmetry</a:t>
            </a:r>
            <a:endParaRPr lang="en-US" sz="1800" i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0"/>
            <a:ext cx="5753100" cy="784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358" t="11868" r="1589"/>
          <a:stretch>
            <a:fillRect/>
          </a:stretch>
        </p:blipFill>
        <p:spPr>
          <a:xfrm>
            <a:off x="1752601" y="1600202"/>
            <a:ext cx="7848600" cy="4275619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0"/>
            <a:ext cx="9387840" cy="690880"/>
          </a:xfrm>
        </p:spPr>
        <p:txBody>
          <a:bodyPr/>
          <a:lstStyle/>
          <a:p>
            <a:r>
              <a:rPr lang="en-US"/>
              <a:t>GZK Horizon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86" y="652111"/>
            <a:ext cx="8142895" cy="720664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526280" y="3627120"/>
            <a:ext cx="1257300" cy="2159000"/>
          </a:xfrm>
          <a:prstGeom prst="ellipse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754380" y="0"/>
            <a:ext cx="8312150" cy="1101090"/>
          </a:xfrm>
        </p:spPr>
        <p:txBody>
          <a:bodyPr/>
          <a:lstStyle/>
          <a:p>
            <a:r>
              <a:rPr lang="en-US" dirty="0" smtClean="0">
                <a:latin typeface="Chalkboard" pitchFamily="-65" charset="0"/>
              </a:rPr>
              <a:t>Heavy Composition at UHEs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04805" y="949960"/>
            <a:ext cx="9250680" cy="500888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3366FF"/>
                </a:solidFill>
                <a:latin typeface="Chalkboard" pitchFamily="-65" charset="0"/>
              </a:rPr>
              <a:t>Unexpected Astrophysics:</a:t>
            </a:r>
          </a:p>
          <a:p>
            <a:pPr>
              <a:buNone/>
            </a:pPr>
            <a:r>
              <a:rPr lang="en-US" dirty="0" smtClean="0">
                <a:latin typeface="Chalkboard" pitchFamily="-65" charset="0"/>
              </a:rPr>
              <a:t>	Sources are very Iron rich: </a:t>
            </a:r>
            <a:r>
              <a:rPr lang="en-US" dirty="0" smtClean="0"/>
              <a:t>4x Fe Galactic </a:t>
            </a:r>
            <a:r>
              <a:rPr lang="en-US" dirty="0" err="1" smtClean="0"/>
              <a:t>CRs</a:t>
            </a:r>
            <a:r>
              <a:rPr lang="en-US" dirty="0" smtClean="0"/>
              <a:t>!</a:t>
            </a:r>
          </a:p>
          <a:p>
            <a:pPr>
              <a:buNone/>
            </a:pPr>
            <a:r>
              <a:rPr lang="en-US" dirty="0" smtClean="0">
                <a:latin typeface="Chalkboard" pitchFamily="-65" charset="0"/>
              </a:rPr>
              <a:t>   and have low </a:t>
            </a:r>
            <a:r>
              <a:rPr lang="en-US" dirty="0" err="1" smtClean="0">
                <a:latin typeface="Chalkboard" pitchFamily="-65" charset="0"/>
              </a:rPr>
              <a:t>E</a:t>
            </a:r>
            <a:r>
              <a:rPr lang="en-US" baseline="-25000" dirty="0" err="1" smtClean="0">
                <a:latin typeface="Chalkboard" pitchFamily="-65" charset="0"/>
              </a:rPr>
              <a:t>max</a:t>
            </a:r>
            <a:r>
              <a:rPr lang="en-US" dirty="0" smtClean="0">
                <a:latin typeface="Chalkboard" pitchFamily="-65" charset="0"/>
              </a:rPr>
              <a:t> (protons) &lt; E</a:t>
            </a:r>
            <a:r>
              <a:rPr lang="en-US" baseline="-25000" dirty="0" smtClean="0">
                <a:latin typeface="Chalkboard" pitchFamily="-65" charset="0"/>
              </a:rPr>
              <a:t>GZK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677160"/>
            <a:ext cx="6566974" cy="509524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rot="5400000" flipH="1" flipV="1">
            <a:off x="3543303" y="6088383"/>
            <a:ext cx="1295398" cy="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855726" y="6649720"/>
            <a:ext cx="920028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halkboard" pitchFamily="-65" charset="0"/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  <a:latin typeface="Chalkboard" pitchFamily="-65" charset="0"/>
              </a:rPr>
              <a:t>max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46720" y="7249181"/>
            <a:ext cx="1769752" cy="418514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latin typeface="+mn-lt"/>
              </a:rPr>
              <a:t>Allard et al 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0"/>
            <a:ext cx="9387840" cy="1905000"/>
          </a:xfrm>
        </p:spPr>
        <p:txBody>
          <a:bodyPr/>
          <a:lstStyle/>
          <a:p>
            <a:r>
              <a:rPr lang="en-US"/>
              <a:t>My Favorite Model: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Birth of fast spinning Pulsars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1676400"/>
            <a:ext cx="10058400" cy="6096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0" i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Newborn Pulsar with:			</a:t>
            </a:r>
            <a:r>
              <a:rPr kumimoji="1" lang="en-US" sz="2400" b="0" i="1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       </a:t>
            </a:r>
            <a:r>
              <a:rPr kumimoji="1" lang="en-US" sz="2400" b="0" i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and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aseline="0">
              <a:solidFill>
                <a:schemeClr val="bg1"/>
              </a:solidFill>
              <a:latin typeface="Times New Roman" pitchFamily="-9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0" i="1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At the light cylinder:  	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>
              <a:solidFill>
                <a:schemeClr val="bg1"/>
              </a:solidFill>
              <a:latin typeface="Times New Roman" pitchFamily="-9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0" i="1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Magnetic wind can accelerate particles up to E</a:t>
            </a:r>
            <a:r>
              <a:rPr kumimoji="1" lang="en-US" sz="2400" b="0" i="1" u="none" strike="noStrike" cap="none" normalizeH="0" baseline="-2500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max </a:t>
            </a:r>
            <a:r>
              <a:rPr kumimoji="1" lang="en-US" sz="2400" b="0" i="1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,</a:t>
            </a:r>
            <a:r>
              <a:rPr kumimoji="1" lang="en-US" sz="2400" b="0" i="1" u="none" strike="noStrike" cap="none" normalizeH="0" baseline="-2500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	</a:t>
            </a:r>
            <a:r>
              <a:rPr kumimoji="1" lang="en-US" sz="2400" b="0" i="1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where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>
              <a:solidFill>
                <a:schemeClr val="bg1"/>
              </a:solidFill>
              <a:latin typeface="Times New Roman" pitchFamily="-9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>
              <a:solidFill>
                <a:schemeClr val="bg1"/>
              </a:solidFill>
              <a:latin typeface="Times New Roman" pitchFamily="-9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050">
              <a:solidFill>
                <a:schemeClr val="bg1"/>
              </a:solidFill>
              <a:latin typeface="Times New Roman" pitchFamily="-9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0" i="1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Plasma in the wind has Goldreich-Julian density: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>
              <a:ln>
                <a:noFill/>
              </a:ln>
              <a:solidFill>
                <a:schemeClr val="bg1"/>
              </a:solidFill>
              <a:effectLst/>
              <a:latin typeface="Times New Roman" pitchFamily="-9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>
              <a:solidFill>
                <a:schemeClr val="bg1"/>
              </a:solidFill>
              <a:latin typeface="Times New Roman" pitchFamily="-9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>
              <a:solidFill>
                <a:schemeClr val="bg1"/>
              </a:solidFill>
              <a:latin typeface="Times New Roman" pitchFamily="-9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>
              <a:solidFill>
                <a:schemeClr val="bg1"/>
              </a:solidFill>
              <a:latin typeface="Times New Roman" pitchFamily="-9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>
              <a:ln>
                <a:noFill/>
              </a:ln>
              <a:solidFill>
                <a:schemeClr val="bg1"/>
              </a:solidFill>
              <a:effectLst/>
              <a:latin typeface="Times New Roman" pitchFamily="-97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581400"/>
            <a:ext cx="4735774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752600"/>
            <a:ext cx="2057400" cy="381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3200400"/>
            <a:ext cx="1270000" cy="298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1752600"/>
            <a:ext cx="3114261" cy="381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rcRect t="12000" b="7200"/>
          <a:stretch>
            <a:fillRect/>
          </a:stretch>
        </p:blipFill>
        <p:spPr>
          <a:xfrm>
            <a:off x="2743200" y="2438400"/>
            <a:ext cx="2286000" cy="3848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rcRect t="4966" b="9931"/>
          <a:stretch>
            <a:fillRect/>
          </a:stretch>
        </p:blipFill>
        <p:spPr>
          <a:xfrm>
            <a:off x="3810000" y="5029200"/>
            <a:ext cx="2057401" cy="3706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0400" y="4495800"/>
            <a:ext cx="2705100" cy="292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600" y="4572000"/>
            <a:ext cx="635000" cy="241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0000" y="5791200"/>
            <a:ext cx="4178300" cy="7239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" y="5410200"/>
            <a:ext cx="2209800" cy="22098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858000" y="7391400"/>
            <a:ext cx="2652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>
                <a:solidFill>
                  <a:srgbClr val="000000"/>
                </a:solidFill>
              </a:rPr>
              <a:t>Blasi, Epstein, AVO ‘00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4400" y="5029200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>
                <a:solidFill>
                  <a:srgbClr val="000000"/>
                </a:solidFill>
              </a:rPr>
              <a:t>Crab Pulsar wind</a:t>
            </a:r>
          </a:p>
        </p:txBody>
      </p:sp>
      <p:sp>
        <p:nvSpPr>
          <p:cNvPr id="34" name="Rounded Rectangular Callout 33"/>
          <p:cNvSpPr/>
          <p:nvPr/>
        </p:nvSpPr>
        <p:spPr bwMode="auto">
          <a:xfrm>
            <a:off x="3048000" y="7010400"/>
            <a:ext cx="2971800" cy="533400"/>
          </a:xfrm>
          <a:prstGeom prst="wedgeRoundRectCallout">
            <a:avLst>
              <a:gd name="adj1" fmla="val 54914"/>
              <a:gd name="adj2" fmla="val -197560"/>
              <a:gd name="adj3" fmla="val 16667"/>
            </a:avLst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>
                <a:solidFill>
                  <a:srgbClr val="000000"/>
                </a:solidFill>
                <a:latin typeface="Times New Roman" pitchFamily="-97" charset="0"/>
              </a:rPr>
              <a:t>Maximum Energy? </a:t>
            </a:r>
            <a:r>
              <a:rPr lang="en-US" sz="2400">
                <a:solidFill>
                  <a:srgbClr val="000000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2400">
                <a:solidFill>
                  <a:srgbClr val="000000"/>
                </a:solidFill>
                <a:latin typeface="Times New Roman" pitchFamily="-97" charset="0"/>
              </a:rPr>
              <a:t> </a:t>
            </a:r>
            <a:endParaRPr kumimoji="1" lang="en-US" sz="24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97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0"/>
            <a:ext cx="9387840" cy="1905000"/>
          </a:xfrm>
        </p:spPr>
        <p:txBody>
          <a:bodyPr/>
          <a:lstStyle/>
          <a:p>
            <a:r>
              <a:rPr lang="en-US"/>
              <a:t>My Favorite Model: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Birth of fast spinning Pulsars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1676400"/>
            <a:ext cx="10058400" cy="6096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0" i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Newborn Pulsar with:			</a:t>
            </a:r>
            <a:r>
              <a:rPr kumimoji="1" lang="en-US" sz="2400" b="0" i="1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       </a:t>
            </a:r>
            <a:r>
              <a:rPr kumimoji="1" lang="en-US" sz="2400" b="0" i="1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and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aseline="0">
              <a:solidFill>
                <a:schemeClr val="bg1"/>
              </a:solidFill>
              <a:latin typeface="Times New Roman" pitchFamily="-9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0" i="1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-97" charset="0"/>
              </a:rPr>
              <a:t>At the light cylinder:  	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>
              <a:solidFill>
                <a:schemeClr val="bg1"/>
              </a:solidFill>
              <a:latin typeface="Times New Roman" pitchFamily="-9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>
              <a:ln>
                <a:noFill/>
              </a:ln>
              <a:solidFill>
                <a:schemeClr val="bg1"/>
              </a:solidFill>
              <a:effectLst/>
              <a:latin typeface="Times New Roman" pitchFamily="-9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>
              <a:solidFill>
                <a:schemeClr val="bg1"/>
              </a:solidFill>
              <a:latin typeface="Times New Roman" pitchFamily="-9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>
                <a:solidFill>
                  <a:schemeClr val="bg1"/>
                </a:solidFill>
                <a:latin typeface="Times New Roman" pitchFamily="-97" charset="0"/>
              </a:rPr>
              <a:t>Spectrum?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050">
              <a:solidFill>
                <a:schemeClr val="bg1"/>
              </a:solidFill>
              <a:latin typeface="Times New Roman" pitchFamily="-97" charset="0"/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 pitchFamily="-97" charset="0"/>
              </a:rPr>
              <a:t>Spin down in a year: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>
              <a:ln>
                <a:noFill/>
              </a:ln>
              <a:solidFill>
                <a:schemeClr val="bg1"/>
              </a:solidFill>
              <a:effectLst/>
              <a:latin typeface="Times New Roman" pitchFamily="-97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752600"/>
            <a:ext cx="2057400" cy="381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438400"/>
            <a:ext cx="1270000" cy="298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752600"/>
            <a:ext cx="3114261" cy="381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 t="12000" b="7200"/>
          <a:stretch>
            <a:fillRect/>
          </a:stretch>
        </p:blipFill>
        <p:spPr>
          <a:xfrm>
            <a:off x="2743200" y="2438400"/>
            <a:ext cx="2286000" cy="38481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rcRect t="1982"/>
          <a:stretch>
            <a:fillRect/>
          </a:stretch>
        </p:blipFill>
        <p:spPr>
          <a:xfrm>
            <a:off x="152400" y="5334000"/>
            <a:ext cx="5816600" cy="135687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4267200"/>
            <a:ext cx="2694781" cy="889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3162300"/>
            <a:ext cx="4178300" cy="72390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400" y="4724400"/>
            <a:ext cx="3121378" cy="2133600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 bwMode="auto">
          <a:xfrm>
            <a:off x="5791200" y="3352800"/>
            <a:ext cx="2971800" cy="533400"/>
          </a:xfrm>
          <a:prstGeom prst="wedgeRoundRectCallout">
            <a:avLst>
              <a:gd name="adj1" fmla="val -91018"/>
              <a:gd name="adj2" fmla="val -10113"/>
              <a:gd name="adj3" fmla="val 16667"/>
            </a:avLst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>
                <a:solidFill>
                  <a:srgbClr val="000000"/>
                </a:solidFill>
                <a:latin typeface="Times New Roman" pitchFamily="-97" charset="0"/>
              </a:rPr>
              <a:t>Maximum Energy? </a:t>
            </a:r>
            <a:r>
              <a:rPr lang="en-US" sz="2400">
                <a:solidFill>
                  <a:srgbClr val="000000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2400">
                <a:solidFill>
                  <a:srgbClr val="000000"/>
                </a:solidFill>
                <a:latin typeface="Times New Roman" pitchFamily="-97" charset="0"/>
              </a:rPr>
              <a:t> </a:t>
            </a:r>
            <a:endParaRPr kumimoji="1" lang="en-US" sz="24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97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81800" y="7239000"/>
            <a:ext cx="2246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>
                <a:solidFill>
                  <a:srgbClr val="000000"/>
                </a:solidFill>
              </a:rPr>
              <a:t>Blasi, Epstein, AVO</a:t>
            </a:r>
          </a:p>
        </p:txBody>
      </p:sp>
      <p:sp>
        <p:nvSpPr>
          <p:cNvPr id="31" name="Rounded Rectangular Callout 30"/>
          <p:cNvSpPr/>
          <p:nvPr/>
        </p:nvSpPr>
        <p:spPr bwMode="auto">
          <a:xfrm>
            <a:off x="533400" y="7086600"/>
            <a:ext cx="3657600" cy="533400"/>
          </a:xfrm>
          <a:prstGeom prst="wedgeRoundRectCallout">
            <a:avLst>
              <a:gd name="adj1" fmla="val 30620"/>
              <a:gd name="adj2" fmla="val -141832"/>
              <a:gd name="adj3" fmla="val 16667"/>
            </a:avLst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>
                <a:solidFill>
                  <a:srgbClr val="000000"/>
                </a:solidFill>
                <a:latin typeface="Times New Roman" pitchFamily="-97" charset="0"/>
              </a:rPr>
              <a:t>Spectrum is too hard ~ E</a:t>
            </a:r>
            <a:r>
              <a:rPr lang="en-US" sz="2400" baseline="30000">
                <a:solidFill>
                  <a:srgbClr val="000000"/>
                </a:solidFill>
                <a:latin typeface="Times New Roman" pitchFamily="-97" charset="0"/>
              </a:rPr>
              <a:t>-1</a:t>
            </a:r>
            <a:r>
              <a:rPr lang="en-US" sz="2400">
                <a:solidFill>
                  <a:srgbClr val="000000"/>
                </a:solidFill>
                <a:latin typeface="Times New Roman" pitchFamily="-97" charset="0"/>
              </a:rPr>
              <a:t> </a:t>
            </a:r>
            <a:endParaRPr kumimoji="1" lang="en-US" sz="24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97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228600"/>
            <a:ext cx="9387840" cy="1295400"/>
          </a:xfrm>
        </p:spPr>
        <p:txBody>
          <a:bodyPr/>
          <a:lstStyle/>
          <a:p>
            <a:r>
              <a:rPr lang="en-US"/>
              <a:t>But Pulsars are born in Supernovae!</a:t>
            </a:r>
          </a:p>
        </p:txBody>
      </p:sp>
      <p:pic>
        <p:nvPicPr>
          <p:cNvPr id="8" name="Picture 7" descr="crab-nebula-1682-400x250.jpg"/>
          <p:cNvPicPr>
            <a:picLocks noChangeAspect="1"/>
          </p:cNvPicPr>
          <p:nvPr/>
        </p:nvPicPr>
        <p:blipFill>
          <a:blip r:embed="rId2"/>
          <a:srcRect l="15000" r="15000"/>
          <a:stretch>
            <a:fillRect/>
          </a:stretch>
        </p:blipFill>
        <p:spPr>
          <a:xfrm>
            <a:off x="0" y="1371600"/>
            <a:ext cx="7168896" cy="64008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791200" y="35814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529" tIns="51265" rIns="102529" bIns="51265" numCol="1" anchor="t" anchorCtr="0" compatLnSpc="1">
            <a:prstTxWarp prst="textNoShape">
              <a:avLst/>
            </a:prstTxWarp>
          </a:bodyPr>
          <a:lstStyle/>
          <a:p>
            <a:pPr marL="381835" marR="0" lvl="0" indent="-38183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en-US" sz="3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97" charset="-128"/>
                <a:cs typeface="ＭＳ Ｐゴシック" pitchFamily="-97" charset="-128"/>
              </a:rPr>
              <a:t>the escape from SN remnant</a:t>
            </a:r>
          </a:p>
          <a:p>
            <a:pPr marL="381835" marR="0" lvl="0" indent="-38183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en-US" sz="31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pitchFamily="-97" charset="-128"/>
                <a:cs typeface="ＭＳ Ｐゴシック" pitchFamily="-97" charset="-128"/>
              </a:rPr>
              <a:t>softens the spectrum </a:t>
            </a:r>
          </a:p>
          <a:p>
            <a:pPr marL="381835" marR="0" lvl="0" indent="-38183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en-US" sz="31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pitchFamily="-97" charset="-128"/>
                <a:cs typeface="ＭＳ Ｐゴシック" pitchFamily="-97" charset="-128"/>
              </a:rPr>
              <a:t>and selects heavy </a:t>
            </a:r>
          </a:p>
          <a:p>
            <a:pPr marL="381835" marR="0" lvl="0" indent="-38183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en-US" sz="31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pitchFamily="-97" charset="-128"/>
                <a:cs typeface="ＭＳ Ｐゴシック" pitchFamily="-97" charset="-128"/>
              </a:rPr>
              <a:t>elements above </a:t>
            </a:r>
          </a:p>
          <a:p>
            <a:pPr marL="381835" marR="0" lvl="0" indent="-38183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 pitchFamily="-108" charset="2"/>
              <a:buNone/>
              <a:tabLst/>
              <a:defRPr/>
            </a:pPr>
            <a:r>
              <a:rPr kumimoji="1" lang="en-US" sz="31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 pitchFamily="-97" charset="-128"/>
                <a:cs typeface="ＭＳ Ｐゴシック" pitchFamily="-97" charset="-128"/>
              </a:rPr>
              <a:t>10 EeV!!!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8275320" cy="1295400"/>
          </a:xfrm>
        </p:spPr>
        <p:txBody>
          <a:bodyPr/>
          <a:lstStyle/>
          <a:p>
            <a:r>
              <a:rPr lang="en-US"/>
              <a:t>Escape from Supernova Remnant: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706800"/>
            <a:ext cx="4876800" cy="706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457200"/>
            <a:ext cx="1485900" cy="520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838200"/>
            <a:ext cx="4371209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/>
              <a:t>Monte-Carlo CR propagation:</a:t>
            </a:r>
          </a:p>
          <a:p>
            <a:r>
              <a:rPr lang="en-US" i="0"/>
              <a:t>hadronic Interactions</a:t>
            </a:r>
          </a:p>
          <a:p>
            <a:r>
              <a:rPr lang="en-US" i="0"/>
              <a:t>with EPOS + CONEX</a:t>
            </a:r>
          </a:p>
          <a:p>
            <a:endParaRPr lang="en-US" sz="1000" i="0"/>
          </a:p>
          <a:p>
            <a:r>
              <a:rPr lang="en-US" i="0"/>
              <a:t>Supernova ejecta Mas: 10 M</a:t>
            </a:r>
            <a:r>
              <a:rPr lang="en-US" i="0" baseline="-25000">
                <a:latin typeface="Wingdings"/>
                <a:ea typeface="Wingdings"/>
                <a:cs typeface="Wingdings"/>
              </a:rPr>
              <a:t></a:t>
            </a:r>
            <a:endParaRPr lang="en-US" i="0" baseline="-25000"/>
          </a:p>
          <a:p>
            <a:r>
              <a:rPr lang="en-US" i="0"/>
              <a:t>Energy ejecta: 10</a:t>
            </a:r>
            <a:r>
              <a:rPr lang="en-US" i="0" baseline="30000"/>
              <a:t>52</a:t>
            </a:r>
            <a:r>
              <a:rPr lang="en-US" i="0"/>
              <a:t> ergs 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5943600" y="1370012"/>
            <a:ext cx="3352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77000" y="914400"/>
            <a:ext cx="193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maximum 10</a:t>
            </a:r>
            <a:r>
              <a:rPr lang="en-US" sz="2000" i="0" baseline="30000">
                <a:solidFill>
                  <a:srgbClr val="FFFF00"/>
                </a:solidFill>
              </a:rPr>
              <a:t>4.2</a:t>
            </a:r>
            <a:r>
              <a:rPr lang="en-US" sz="2000" i="0">
                <a:solidFill>
                  <a:srgbClr val="FFFF00"/>
                </a:solidFill>
              </a:rPr>
              <a:t>/s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3200" y="4019490"/>
            <a:ext cx="193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maximum 10</a:t>
            </a:r>
            <a:r>
              <a:rPr lang="en-US" sz="2000" i="0" baseline="30000">
                <a:solidFill>
                  <a:srgbClr val="FFFF00"/>
                </a:solidFill>
              </a:rPr>
              <a:t>4.2</a:t>
            </a:r>
            <a:r>
              <a:rPr lang="en-US" sz="2000" i="0">
                <a:solidFill>
                  <a:srgbClr val="FFFF00"/>
                </a:solidFill>
              </a:rPr>
              <a:t>/s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943600" y="4495800"/>
            <a:ext cx="3352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r="1395"/>
          <a:stretch>
            <a:fillRect/>
          </a:stretch>
        </p:blipFill>
        <p:spPr>
          <a:xfrm>
            <a:off x="0" y="3166731"/>
            <a:ext cx="5184452" cy="46056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50770" y="7372290"/>
            <a:ext cx="2556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>
                <a:solidFill>
                  <a:srgbClr val="800000"/>
                </a:solidFill>
              </a:rPr>
              <a:t>Fang, Kotera, AVO ‘11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8275320" cy="1295400"/>
          </a:xfrm>
        </p:spPr>
        <p:txBody>
          <a:bodyPr/>
          <a:lstStyle/>
          <a:p>
            <a:r>
              <a:rPr lang="en-US"/>
              <a:t>Escape from Supernova Remnant: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706800"/>
            <a:ext cx="4876800" cy="706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457200"/>
            <a:ext cx="1485900" cy="5207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5943600" y="1370012"/>
            <a:ext cx="3352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77000" y="914400"/>
            <a:ext cx="193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maximum 10</a:t>
            </a:r>
            <a:r>
              <a:rPr lang="en-US" sz="2000" i="0" baseline="30000">
                <a:solidFill>
                  <a:srgbClr val="FFFF00"/>
                </a:solidFill>
              </a:rPr>
              <a:t>4.2</a:t>
            </a:r>
            <a:r>
              <a:rPr lang="en-US" sz="2000" i="0">
                <a:solidFill>
                  <a:srgbClr val="FFFF00"/>
                </a:solidFill>
              </a:rPr>
              <a:t>/s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3200" y="4019490"/>
            <a:ext cx="193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maximum 10</a:t>
            </a:r>
            <a:r>
              <a:rPr lang="en-US" sz="2000" i="0" baseline="30000">
                <a:solidFill>
                  <a:srgbClr val="FFFF00"/>
                </a:solidFill>
              </a:rPr>
              <a:t>4.2</a:t>
            </a:r>
            <a:r>
              <a:rPr lang="en-US" sz="2000" i="0">
                <a:solidFill>
                  <a:srgbClr val="FFFF00"/>
                </a:solidFill>
              </a:rPr>
              <a:t>/s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943600" y="4495800"/>
            <a:ext cx="3352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r="1395"/>
          <a:stretch>
            <a:fillRect/>
          </a:stretch>
        </p:blipFill>
        <p:spPr>
          <a:xfrm>
            <a:off x="0" y="3166731"/>
            <a:ext cx="5184452" cy="46056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50770" y="7372290"/>
            <a:ext cx="2556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>
                <a:solidFill>
                  <a:srgbClr val="800000"/>
                </a:solidFill>
              </a:rPr>
              <a:t>Fang, Kotera, AVO ‘11</a:t>
            </a: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381000" y="2133600"/>
            <a:ext cx="3733800" cy="533400"/>
          </a:xfrm>
          <a:prstGeom prst="wedgeRoundRectCallout">
            <a:avLst>
              <a:gd name="adj1" fmla="val 10544"/>
              <a:gd name="adj2" fmla="val 404463"/>
              <a:gd name="adj3" fmla="val 16667"/>
            </a:avLst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sz="2400">
                <a:solidFill>
                  <a:srgbClr val="FFFF00"/>
                </a:solidFill>
              </a:rPr>
              <a:t>softens the spectrum ~ E</a:t>
            </a:r>
            <a:r>
              <a:rPr lang="en-US" sz="2400" baseline="30000">
                <a:solidFill>
                  <a:srgbClr val="FFFF00"/>
                </a:solidFill>
              </a:rPr>
              <a:t>-2</a:t>
            </a:r>
          </a:p>
          <a:p>
            <a:pPr>
              <a:buNone/>
            </a:pPr>
            <a:r>
              <a:rPr lang="en-US" sz="240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1676400" y="3886200"/>
            <a:ext cx="1905000" cy="1600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High Energy Cosmic Rays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OBSERVABLES:</a:t>
            </a:r>
          </a:p>
          <a:p>
            <a:pPr>
              <a:buFont typeface="Monotype Sorts" pitchFamily="-108" charset="2"/>
              <a:buNone/>
            </a:pPr>
            <a:endParaRPr lang="en-US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	Spectrum</a:t>
            </a:r>
          </a:p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	Composition</a:t>
            </a:r>
          </a:p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	Sky Distribution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8275320" cy="1295400"/>
          </a:xfrm>
        </p:spPr>
        <p:txBody>
          <a:bodyPr/>
          <a:lstStyle/>
          <a:p>
            <a:r>
              <a:rPr lang="en-US"/>
              <a:t>Escape from Supernova Remnant: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706800"/>
            <a:ext cx="4876800" cy="706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457200"/>
            <a:ext cx="1485900" cy="5207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5943600" y="1370012"/>
            <a:ext cx="3352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77000" y="914400"/>
            <a:ext cx="193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maximum 10</a:t>
            </a:r>
            <a:r>
              <a:rPr lang="en-US" sz="2000" i="0" baseline="30000">
                <a:solidFill>
                  <a:srgbClr val="FFFF00"/>
                </a:solidFill>
              </a:rPr>
              <a:t>4.2</a:t>
            </a:r>
            <a:r>
              <a:rPr lang="en-US" sz="2000" i="0">
                <a:solidFill>
                  <a:srgbClr val="FFFF00"/>
                </a:solidFill>
              </a:rPr>
              <a:t>/s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3200" y="4019490"/>
            <a:ext cx="193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>
                <a:solidFill>
                  <a:srgbClr val="FFFF00"/>
                </a:solidFill>
              </a:rPr>
              <a:t>maximum 10</a:t>
            </a:r>
            <a:r>
              <a:rPr lang="en-US" sz="2000" i="0" baseline="30000">
                <a:solidFill>
                  <a:srgbClr val="FFFF00"/>
                </a:solidFill>
              </a:rPr>
              <a:t>4.2</a:t>
            </a:r>
            <a:r>
              <a:rPr lang="en-US" sz="2000" i="0">
                <a:solidFill>
                  <a:srgbClr val="FFFF00"/>
                </a:solidFill>
              </a:rPr>
              <a:t>/s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943600" y="4495800"/>
            <a:ext cx="3352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r="1395"/>
          <a:stretch>
            <a:fillRect/>
          </a:stretch>
        </p:blipFill>
        <p:spPr>
          <a:xfrm>
            <a:off x="0" y="3166731"/>
            <a:ext cx="5184452" cy="46056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50770" y="7372290"/>
            <a:ext cx="2556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>
                <a:solidFill>
                  <a:srgbClr val="800000"/>
                </a:solidFill>
              </a:rPr>
              <a:t>Fang, Kotera, AVO ‘11</a:t>
            </a: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381000" y="2133600"/>
            <a:ext cx="3733800" cy="533400"/>
          </a:xfrm>
          <a:prstGeom prst="wedgeRoundRectCallout">
            <a:avLst>
              <a:gd name="adj1" fmla="val 10544"/>
              <a:gd name="adj2" fmla="val 404463"/>
              <a:gd name="adj3" fmla="val 16667"/>
            </a:avLst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sz="2400">
                <a:solidFill>
                  <a:srgbClr val="FFFF00"/>
                </a:solidFill>
              </a:rPr>
              <a:t>softens the spectrum ~ E</a:t>
            </a:r>
            <a:r>
              <a:rPr lang="en-US" sz="2400" baseline="30000">
                <a:solidFill>
                  <a:srgbClr val="FFFF00"/>
                </a:solidFill>
              </a:rPr>
              <a:t>-2</a:t>
            </a:r>
          </a:p>
          <a:p>
            <a:pPr>
              <a:buNone/>
            </a:pPr>
            <a:r>
              <a:rPr lang="en-US" sz="240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1676400" y="3886200"/>
            <a:ext cx="1905000" cy="1600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609600"/>
            <a:ext cx="5867400" cy="4953000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 bwMode="auto">
          <a:xfrm>
            <a:off x="152400" y="1219200"/>
            <a:ext cx="4572000" cy="533400"/>
          </a:xfrm>
          <a:prstGeom prst="wedgeRoundRectCallout">
            <a:avLst>
              <a:gd name="adj1" fmla="val 84921"/>
              <a:gd name="adj2" fmla="val 272744"/>
              <a:gd name="adj3" fmla="val 16667"/>
            </a:avLst>
          </a:prstGeom>
          <a:solidFill>
            <a:schemeClr val="tx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sz="2400">
                <a:solidFill>
                  <a:srgbClr val="FFFF00"/>
                </a:solidFill>
              </a:rPr>
              <a:t>selects heavy elements &gt; 10 EeV!!!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335280" y="345440"/>
            <a:ext cx="8801100" cy="1295400"/>
          </a:xfrm>
        </p:spPr>
        <p:txBody>
          <a:bodyPr/>
          <a:lstStyle/>
          <a:p>
            <a:r>
              <a:rPr lang="en-US" dirty="0" smtClean="0">
                <a:latin typeface="Chalkboard" pitchFamily="-65" charset="0"/>
              </a:rPr>
              <a:t>Heavy Composition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1927860" y="1727200"/>
            <a:ext cx="6705600" cy="483616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8000"/>
                </a:solidFill>
                <a:latin typeface="Chalkboard" pitchFamily="-65" charset="0"/>
              </a:rPr>
              <a:t>Unexpected Astrophysics:</a:t>
            </a:r>
          </a:p>
          <a:p>
            <a:pPr>
              <a:buNone/>
            </a:pPr>
            <a:r>
              <a:rPr lang="en-US" dirty="0" smtClean="0">
                <a:latin typeface="Chalkboard" pitchFamily="-65" charset="0"/>
              </a:rPr>
              <a:t>	Sources are very Iron rich </a:t>
            </a:r>
          </a:p>
          <a:p>
            <a:pPr>
              <a:buNone/>
            </a:pPr>
            <a:r>
              <a:rPr lang="en-US" dirty="0" smtClean="0">
                <a:latin typeface="Chalkboard" pitchFamily="-65" charset="0"/>
              </a:rPr>
              <a:t>	and have low </a:t>
            </a:r>
            <a:r>
              <a:rPr lang="en-US" dirty="0" err="1" smtClean="0">
                <a:latin typeface="Chalkboard" pitchFamily="-65" charset="0"/>
              </a:rPr>
              <a:t>E</a:t>
            </a:r>
            <a:r>
              <a:rPr lang="en-US" baseline="-25000" dirty="0" err="1" smtClean="0">
                <a:latin typeface="Chalkboard" pitchFamily="-65" charset="0"/>
              </a:rPr>
              <a:t>max</a:t>
            </a:r>
            <a:endParaRPr lang="en-US" dirty="0" smtClean="0">
              <a:latin typeface="Chalkboard" pitchFamily="-65" charset="0"/>
            </a:endParaRPr>
          </a:p>
          <a:p>
            <a:pPr>
              <a:buNone/>
            </a:pPr>
            <a:endParaRPr lang="en-US" dirty="0" smtClean="0">
              <a:latin typeface="Chalkboard" pitchFamily="-65" charset="0"/>
            </a:endParaRPr>
          </a:p>
          <a:p>
            <a:pPr>
              <a:buNone/>
            </a:pPr>
            <a:r>
              <a:rPr lang="en-US" dirty="0" smtClean="0">
                <a:solidFill>
                  <a:srgbClr val="FF8000"/>
                </a:solidFill>
                <a:latin typeface="Chalkboard" pitchFamily="-65" charset="0"/>
              </a:rPr>
              <a:t>Interesting Particle Physics:</a:t>
            </a:r>
          </a:p>
          <a:p>
            <a:pPr>
              <a:buNone/>
            </a:pPr>
            <a:r>
              <a:rPr lang="en-US" dirty="0" smtClean="0">
                <a:latin typeface="Chalkboard" pitchFamily="-65" charset="0"/>
              </a:rPr>
              <a:t>	</a:t>
            </a:r>
            <a:r>
              <a:rPr lang="en-US" dirty="0" err="1" smtClean="0">
                <a:latin typeface="Chalkboard" pitchFamily="-65" charset="0"/>
              </a:rPr>
              <a:t>Hadronic</a:t>
            </a:r>
            <a:r>
              <a:rPr lang="en-US" dirty="0" smtClean="0">
                <a:latin typeface="Chalkboard" pitchFamily="-65" charset="0"/>
              </a:rPr>
              <a:t> Models do not represent well UHE interactions</a:t>
            </a:r>
          </a:p>
          <a:p>
            <a:pPr>
              <a:buNone/>
            </a:pPr>
            <a:r>
              <a:rPr lang="en-US" dirty="0" smtClean="0">
                <a:latin typeface="Chalkboard" pitchFamily="-65" charset="0"/>
              </a:rPr>
              <a:t>	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" y="3454401"/>
            <a:ext cx="8884920" cy="592983"/>
          </a:xfrm>
          <a:prstGeom prst="rect">
            <a:avLst/>
          </a:prstGeom>
        </p:spPr>
        <p:txBody>
          <a:bodyPr lIns="101823" tIns="50911" rIns="101823" bIns="50911">
            <a:spAutoFit/>
          </a:bodyPr>
          <a:lstStyle/>
          <a:p>
            <a:pPr>
              <a:defRPr/>
            </a:pPr>
            <a:r>
              <a:rPr lang="en-US" sz="31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Arial Black"/>
                <a:ea typeface="Arial Black"/>
                <a:cs typeface="Arial Black"/>
              </a:rPr>
              <a:t>Very Bad News for Neutrino Detectors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40" y="5786122"/>
            <a:ext cx="8884920" cy="1081260"/>
          </a:xfrm>
          <a:prstGeom prst="rect">
            <a:avLst/>
          </a:prstGeom>
        </p:spPr>
        <p:txBody>
          <a:bodyPr lIns="101823" tIns="50911" rIns="101823" bIns="50911">
            <a:spAutoFit/>
          </a:bodyPr>
          <a:lstStyle/>
          <a:p>
            <a:pPr>
              <a:defRPr/>
            </a:pPr>
            <a:r>
              <a:rPr lang="en-US" sz="31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Arial Black"/>
                <a:ea typeface="Arial Black"/>
                <a:cs typeface="Arial Black"/>
              </a:rPr>
              <a:t>Higher Cross Sections, Elasticities, Multiplicities...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7620000" y="2362200"/>
            <a:ext cx="1447800" cy="1066800"/>
          </a:xfrm>
          <a:prstGeom prst="wedgeRoundRectCallout">
            <a:avLst>
              <a:gd name="adj1" fmla="val -102664"/>
              <a:gd name="adj2" fmla="val 1057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young pulsars?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0058400" cy="1122680"/>
          </a:xfrm>
          <a:noFill/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Cosmogenic</a:t>
            </a:r>
            <a:r>
              <a:rPr lang="en-US" dirty="0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 (GZK) Neutrinos &amp; Photons</a:t>
            </a:r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99920"/>
            <a:ext cx="10058400" cy="476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263140" y="2418080"/>
            <a:ext cx="5532120" cy="1209040"/>
          </a:xfrm>
          <a:prstGeom prst="rect">
            <a:avLst/>
          </a:prstGeom>
          <a:solidFill>
            <a:srgbClr val="CCFFCC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102529" tIns="51265" rIns="102529" bIns="5126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</a:rPr>
              <a:t>p+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</a:t>
            </a:r>
            <a:r>
              <a:rPr lang="en-US" sz="3600" b="1" kern="0" baseline="-2500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cmb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</a:t>
            </a: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p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+ </a:t>
            </a: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0 </a:t>
            </a:r>
            <a:r>
              <a:rPr lang="en-US" sz="3600" kern="0" dirty="0" err="1" smtClean="0">
                <a:solidFill>
                  <a:srgbClr val="0000FF"/>
                </a:solidFill>
                <a:latin typeface="Times New Roman" pitchFamily="-65" charset="0"/>
                <a:sym typeface="Symbol" pitchFamily="-65" charset="2"/>
              </a:rPr>
              <a:t></a:t>
            </a:r>
            <a:r>
              <a:rPr lang="en-US" sz="3600" kern="0" dirty="0" smtClean="0">
                <a:solidFill>
                  <a:srgbClr val="0000FF"/>
                </a:solidFill>
                <a:latin typeface="Times New Roman" pitchFamily="-65" charset="0"/>
                <a:sym typeface="Symbol" pitchFamily="-65" charset="2"/>
              </a:rPr>
              <a:t> </a:t>
            </a:r>
            <a:r>
              <a:rPr lang="en-US" sz="3600" kern="0" dirty="0" err="1" smtClean="0">
                <a:solidFill>
                  <a:srgbClr val="0000FF"/>
                </a:solidFill>
                <a:latin typeface="Times New Roman" pitchFamily="-65" charset="0"/>
                <a:sym typeface="Symbol" pitchFamily="-65" charset="2"/>
              </a:rPr>
              <a:t>γγ</a:t>
            </a: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/>
            </a:r>
            <a:b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</a:b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	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         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n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+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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b="1" kern="0" baseline="30000" dirty="0" smtClean="0">
                <a:solidFill>
                  <a:srgbClr val="003399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	</a:t>
            </a:r>
            <a:endParaRPr lang="en-US" sz="3100" kern="0" baseline="-25000" dirty="0">
              <a:solidFill>
                <a:srgbClr val="FFFF00"/>
              </a:solidFill>
              <a:latin typeface="Times New Roman" pitchFamily="-65" charset="0"/>
              <a:ea typeface="+mj-ea"/>
              <a:cs typeface="+mj-cs"/>
              <a:sym typeface="Symbol" pitchFamily="-65" charset="2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346960" y="4058920"/>
            <a:ext cx="5196840" cy="1986280"/>
          </a:xfrm>
          <a:prstGeom prst="rect">
            <a:avLst/>
          </a:prstGeom>
          <a:solidFill>
            <a:srgbClr val="CC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102529" tIns="51265" rIns="102529" bIns="5126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n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p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+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e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-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+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</a:t>
            </a:r>
            <a:r>
              <a:rPr lang="en-US" sz="3600" kern="0" baseline="-2500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e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b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</a:b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 	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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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+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</a:t>
            </a:r>
            <a:r>
              <a:rPr lang="en-US" sz="3600" kern="0" baseline="-2500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</a:t>
            </a:r>
            <a:r>
              <a:rPr lang="en-US" sz="3600" kern="0" baseline="-25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/>
            </a:r>
            <a:br>
              <a:rPr lang="en-US" sz="3600" kern="0" baseline="-25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</a:b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 	   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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e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+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</a:t>
            </a:r>
            <a:r>
              <a:rPr lang="en-US" sz="3600" kern="0" baseline="-2500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e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+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</a:t>
            </a:r>
            <a:r>
              <a:rPr lang="en-US" sz="3600" kern="0" baseline="-2500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</a:t>
            </a:r>
            <a:r>
              <a:rPr lang="en-US" sz="3100" kern="0" baseline="-25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/>
            </a:r>
            <a:br>
              <a:rPr lang="en-US" sz="3100" kern="0" baseline="-25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</a:br>
            <a:endParaRPr lang="en-US" sz="3100" kern="0" baseline="-25000" dirty="0">
              <a:solidFill>
                <a:srgbClr val="FFFF00"/>
              </a:solidFill>
              <a:latin typeface="Times New Roman" pitchFamily="-65" charset="0"/>
              <a:ea typeface="+mj-ea"/>
              <a:cs typeface="+mj-cs"/>
              <a:sym typeface="Symbol" pitchFamily="-65" charset="2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77740" y="3972560"/>
            <a:ext cx="922020" cy="777240"/>
          </a:xfrm>
          <a:prstGeom prst="ellipse">
            <a:avLst/>
          </a:prstGeom>
          <a:solidFill>
            <a:srgbClr val="FF0000">
              <a:alpha val="1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0762" tIns="49497" rIns="100762" bIns="49497" numCol="1" rtlCol="0" anchor="ctr" anchorCtr="0" compatLnSpc="1">
            <a:prstTxWarp prst="textNoShape">
              <a:avLst/>
            </a:prstTxWarp>
          </a:bodyPr>
          <a:lstStyle/>
          <a:p>
            <a:pPr defTabSz="1018228"/>
            <a:endParaRPr kumimoji="0" lang="en-US" sz="2200" b="1" i="0">
              <a:solidFill>
                <a:srgbClr val="00279F"/>
              </a:solidFill>
              <a:latin typeface="Bookman Old Style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699760" y="4577080"/>
            <a:ext cx="922020" cy="777240"/>
          </a:xfrm>
          <a:prstGeom prst="ellipse">
            <a:avLst/>
          </a:prstGeom>
          <a:solidFill>
            <a:srgbClr val="FF0000">
              <a:alpha val="1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0762" tIns="49497" rIns="100762" bIns="49497" numCol="1" rtlCol="0" anchor="ctr" anchorCtr="0" compatLnSpc="1">
            <a:prstTxWarp prst="textNoShape">
              <a:avLst/>
            </a:prstTxWarp>
          </a:bodyPr>
          <a:lstStyle/>
          <a:p>
            <a:pPr defTabSz="1018228"/>
            <a:endParaRPr kumimoji="0" lang="en-US" sz="2200" b="1" i="0">
              <a:solidFill>
                <a:srgbClr val="00279F"/>
              </a:solidFill>
              <a:latin typeface="Bookman Old Style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621780" y="5181600"/>
            <a:ext cx="922020" cy="777240"/>
          </a:xfrm>
          <a:prstGeom prst="ellipse">
            <a:avLst/>
          </a:prstGeom>
          <a:solidFill>
            <a:srgbClr val="FF0000">
              <a:alpha val="1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0762" tIns="49497" rIns="100762" bIns="49497" numCol="1" rtlCol="0" anchor="ctr" anchorCtr="0" compatLnSpc="1">
            <a:prstTxWarp prst="textNoShape">
              <a:avLst/>
            </a:prstTxWarp>
          </a:bodyPr>
          <a:lstStyle/>
          <a:p>
            <a:pPr defTabSz="1018228"/>
            <a:endParaRPr kumimoji="0" lang="en-US" sz="2200" b="1" i="0">
              <a:solidFill>
                <a:srgbClr val="00279F"/>
              </a:solidFill>
              <a:latin typeface="Bookman Old Style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783580" y="5181600"/>
            <a:ext cx="922020" cy="777240"/>
          </a:xfrm>
          <a:prstGeom prst="ellipse">
            <a:avLst/>
          </a:prstGeom>
          <a:solidFill>
            <a:srgbClr val="FF0000">
              <a:alpha val="1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0762" tIns="49497" rIns="100762" bIns="49497" numCol="1" rtlCol="0" anchor="ctr" anchorCtr="0" compatLnSpc="1">
            <a:prstTxWarp prst="textNoShape">
              <a:avLst/>
            </a:prstTxWarp>
          </a:bodyPr>
          <a:lstStyle/>
          <a:p>
            <a:pPr defTabSz="1018228"/>
            <a:endParaRPr kumimoji="0" lang="en-US" sz="2200" b="1" i="0">
              <a:solidFill>
                <a:srgbClr val="00279F"/>
              </a:solidFill>
              <a:latin typeface="Bookman Old Style" pitchFamily="-65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0" y="6563360"/>
            <a:ext cx="3185160" cy="12090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6060" y="1122681"/>
            <a:ext cx="4354576" cy="59298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3100" i="0">
                <a:latin typeface="+mj-lt"/>
              </a:rPr>
              <a:t>and UHECR composition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" y="50381"/>
            <a:ext cx="8549640" cy="76716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92346" y="7315200"/>
            <a:ext cx="2270817" cy="418576"/>
          </a:xfrm>
          <a:prstGeom prst="rect">
            <a:avLst/>
          </a:prstGeom>
          <a:noFill/>
        </p:spPr>
        <p:txBody>
          <a:bodyPr wrap="squar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" y="76201"/>
            <a:ext cx="8549640" cy="7671647"/>
          </a:xfrm>
          <a:prstGeom prst="rect">
            <a:avLst/>
          </a:prstGeom>
        </p:spPr>
      </p:pic>
      <p:sp>
        <p:nvSpPr>
          <p:cNvPr id="13" name="Up-Down Arrow 12"/>
          <p:cNvSpPr/>
          <p:nvPr/>
        </p:nvSpPr>
        <p:spPr bwMode="auto">
          <a:xfrm>
            <a:off x="5867400" y="1899920"/>
            <a:ext cx="670560" cy="3454400"/>
          </a:xfrm>
          <a:prstGeom prst="upDownArrow">
            <a:avLst/>
          </a:prstGeom>
          <a:solidFill>
            <a:srgbClr val="660066">
              <a:alpha val="5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20435" y="3657600"/>
            <a:ext cx="2617533" cy="1349311"/>
          </a:xfrm>
          <a:prstGeom prst="rect">
            <a:avLst/>
          </a:prstGeom>
          <a:solidFill>
            <a:srgbClr val="660066">
              <a:alpha val="26000"/>
            </a:srgbClr>
          </a:solidFill>
        </p:spPr>
        <p:txBody>
          <a:bodyPr wrap="squar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660066"/>
                </a:solidFill>
                <a:latin typeface="+mj-lt"/>
              </a:rPr>
              <a:t>Large Range</a:t>
            </a:r>
          </a:p>
          <a:p>
            <a:r>
              <a:rPr lang="en-US" i="0">
                <a:solidFill>
                  <a:srgbClr val="660066"/>
                </a:solidFill>
                <a:latin typeface="+mj-lt"/>
              </a:rPr>
              <a:t>Flux Predictions  </a:t>
            </a:r>
          </a:p>
        </p:txBody>
      </p:sp>
      <p:sp>
        <p:nvSpPr>
          <p:cNvPr id="15" name="Up-Down Arrow 14"/>
          <p:cNvSpPr/>
          <p:nvPr/>
        </p:nvSpPr>
        <p:spPr bwMode="auto">
          <a:xfrm>
            <a:off x="3268980" y="2849880"/>
            <a:ext cx="670560" cy="3022600"/>
          </a:xfrm>
          <a:prstGeom prst="upDownArrow">
            <a:avLst/>
          </a:prstGeom>
          <a:solidFill>
            <a:srgbClr val="660066">
              <a:alpha val="5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2603920" y="3627013"/>
            <a:ext cx="1254136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660066"/>
                </a:solidFill>
              </a:rPr>
              <a:t>3 o.o.m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92346" y="7353824"/>
            <a:ext cx="2270817" cy="418576"/>
          </a:xfrm>
          <a:prstGeom prst="rect">
            <a:avLst/>
          </a:prstGeom>
          <a:noFill/>
        </p:spPr>
        <p:txBody>
          <a:bodyPr wrap="squar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" y="50381"/>
            <a:ext cx="8549640" cy="7671647"/>
          </a:xfrm>
          <a:prstGeom prst="rect">
            <a:avLst/>
          </a:prstGeom>
        </p:spPr>
      </p:pic>
      <p:sp>
        <p:nvSpPr>
          <p:cNvPr id="13" name="Up-Down Arrow 12"/>
          <p:cNvSpPr/>
          <p:nvPr/>
        </p:nvSpPr>
        <p:spPr bwMode="auto">
          <a:xfrm>
            <a:off x="5867400" y="1899920"/>
            <a:ext cx="670560" cy="3454400"/>
          </a:xfrm>
          <a:prstGeom prst="upDownArrow">
            <a:avLst/>
          </a:prstGeom>
          <a:solidFill>
            <a:srgbClr val="660066">
              <a:alpha val="5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1906" y="5786126"/>
            <a:ext cx="2617533" cy="941797"/>
          </a:xfrm>
          <a:prstGeom prst="rect">
            <a:avLst/>
          </a:prstGeom>
          <a:solidFill>
            <a:srgbClr val="660066">
              <a:alpha val="26000"/>
            </a:srgbClr>
          </a:solidFill>
        </p:spPr>
        <p:txBody>
          <a:bodyPr wrap="squar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660066"/>
                </a:solidFill>
                <a:latin typeface="+mj-lt"/>
              </a:rPr>
              <a:t>THERE IS A BOTTOM!</a:t>
            </a:r>
          </a:p>
        </p:txBody>
      </p:sp>
      <p:sp>
        <p:nvSpPr>
          <p:cNvPr id="15" name="Up-Down Arrow 14"/>
          <p:cNvSpPr/>
          <p:nvPr/>
        </p:nvSpPr>
        <p:spPr bwMode="auto">
          <a:xfrm>
            <a:off x="3268980" y="2849880"/>
            <a:ext cx="670560" cy="3022600"/>
          </a:xfrm>
          <a:prstGeom prst="upDownArrow">
            <a:avLst/>
          </a:prstGeom>
          <a:solidFill>
            <a:srgbClr val="660066">
              <a:alpha val="5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0" name="Up-Down Arrow 9"/>
          <p:cNvSpPr/>
          <p:nvPr/>
        </p:nvSpPr>
        <p:spPr bwMode="auto">
          <a:xfrm rot="5400000">
            <a:off x="4599940" y="3672840"/>
            <a:ext cx="690880" cy="3017520"/>
          </a:xfrm>
          <a:prstGeom prst="upDownArrow">
            <a:avLst/>
          </a:prstGeom>
          <a:solidFill>
            <a:srgbClr val="660066">
              <a:alpha val="5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2346" y="7353824"/>
            <a:ext cx="2270817" cy="418576"/>
          </a:xfrm>
          <a:prstGeom prst="rect">
            <a:avLst/>
          </a:prstGeom>
          <a:noFill/>
        </p:spPr>
        <p:txBody>
          <a:bodyPr wrap="squar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" y="50381"/>
            <a:ext cx="8549640" cy="767164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2598420" y="2300191"/>
            <a:ext cx="3185160" cy="1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Freeform 5"/>
          <p:cNvSpPr/>
          <p:nvPr/>
        </p:nvSpPr>
        <p:spPr bwMode="auto">
          <a:xfrm>
            <a:off x="2179321" y="1263871"/>
            <a:ext cx="5113020" cy="777240"/>
          </a:xfrm>
          <a:custGeom>
            <a:avLst/>
            <a:gdLst>
              <a:gd name="connsiteX0" fmla="*/ 0 w 3211849"/>
              <a:gd name="connsiteY0" fmla="*/ 0 h 622761"/>
              <a:gd name="connsiteX1" fmla="*/ 317521 w 3211849"/>
              <a:gd name="connsiteY1" fmla="*/ 537284 h 622761"/>
              <a:gd name="connsiteX2" fmla="*/ 1685305 w 3211849"/>
              <a:gd name="connsiteY2" fmla="*/ 512862 h 622761"/>
              <a:gd name="connsiteX3" fmla="*/ 2735567 w 3211849"/>
              <a:gd name="connsiteY3" fmla="*/ 232009 h 622761"/>
              <a:gd name="connsiteX4" fmla="*/ 3211849 w 3211849"/>
              <a:gd name="connsiteY4" fmla="*/ 0 h 622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1849" h="622761">
                <a:moveTo>
                  <a:pt x="0" y="0"/>
                </a:moveTo>
                <a:cubicBezTo>
                  <a:pt x="18318" y="225903"/>
                  <a:pt x="36637" y="451807"/>
                  <a:pt x="317521" y="537284"/>
                </a:cubicBezTo>
                <a:cubicBezTo>
                  <a:pt x="598405" y="622761"/>
                  <a:pt x="1282297" y="563741"/>
                  <a:pt x="1685305" y="512862"/>
                </a:cubicBezTo>
                <a:cubicBezTo>
                  <a:pt x="2088313" y="461983"/>
                  <a:pt x="2481143" y="317486"/>
                  <a:pt x="2735567" y="232009"/>
                </a:cubicBezTo>
                <a:cubicBezTo>
                  <a:pt x="2989991" y="146532"/>
                  <a:pt x="3211849" y="0"/>
                  <a:pt x="3211849" y="0"/>
                </a:cubicBezTo>
              </a:path>
            </a:pathLst>
          </a:custGeom>
          <a:noFill/>
          <a:ln w="5715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3703" y="1554483"/>
            <a:ext cx="1517467" cy="41059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IceCube 40</a:t>
            </a:r>
          </a:p>
        </p:txBody>
      </p:sp>
      <p:sp>
        <p:nvSpPr>
          <p:cNvPr id="8" name="Freeform 7"/>
          <p:cNvSpPr/>
          <p:nvPr/>
        </p:nvSpPr>
        <p:spPr>
          <a:xfrm>
            <a:off x="4687162" y="1865031"/>
            <a:ext cx="2725612" cy="898489"/>
          </a:xfrm>
          <a:custGeom>
            <a:avLst/>
            <a:gdLst>
              <a:gd name="connsiteX0" fmla="*/ 0 w 2477829"/>
              <a:gd name="connsiteY0" fmla="*/ 0 h 792784"/>
              <a:gd name="connsiteX1" fmla="*/ 709730 w 2477829"/>
              <a:gd name="connsiteY1" fmla="*/ 684866 h 792784"/>
              <a:gd name="connsiteX2" fmla="*/ 2477829 w 2477829"/>
              <a:gd name="connsiteY2" fmla="*/ 647510 h 79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7829" h="792784">
                <a:moveTo>
                  <a:pt x="0" y="0"/>
                </a:moveTo>
                <a:cubicBezTo>
                  <a:pt x="148379" y="288474"/>
                  <a:pt x="296759" y="576948"/>
                  <a:pt x="709730" y="684866"/>
                </a:cubicBezTo>
                <a:cubicBezTo>
                  <a:pt x="1122702" y="792784"/>
                  <a:pt x="1800265" y="720147"/>
                  <a:pt x="2477829" y="647510"/>
                </a:cubicBezTo>
              </a:path>
            </a:pathLst>
          </a:custGeom>
          <a:ln w="57150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823" tIns="50911" rIns="101823" bIns="509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15945" y="1122681"/>
            <a:ext cx="949059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Rice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1226" y="2159004"/>
            <a:ext cx="866135" cy="523220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b="1" i="0">
                <a:solidFill>
                  <a:srgbClr val="0000FF"/>
                </a:solidFill>
                <a:latin typeface="+mj-lt"/>
              </a:rPr>
              <a:t>ARA</a:t>
            </a:r>
          </a:p>
        </p:txBody>
      </p:sp>
      <p:sp>
        <p:nvSpPr>
          <p:cNvPr id="12" name="Freeform 11"/>
          <p:cNvSpPr/>
          <p:nvPr/>
        </p:nvSpPr>
        <p:spPr>
          <a:xfrm>
            <a:off x="4566734" y="721609"/>
            <a:ext cx="2725612" cy="898489"/>
          </a:xfrm>
          <a:custGeom>
            <a:avLst/>
            <a:gdLst>
              <a:gd name="connsiteX0" fmla="*/ 0 w 2477829"/>
              <a:gd name="connsiteY0" fmla="*/ 0 h 792784"/>
              <a:gd name="connsiteX1" fmla="*/ 709730 w 2477829"/>
              <a:gd name="connsiteY1" fmla="*/ 684866 h 792784"/>
              <a:gd name="connsiteX2" fmla="*/ 2477829 w 2477829"/>
              <a:gd name="connsiteY2" fmla="*/ 647510 h 79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7829" h="792784">
                <a:moveTo>
                  <a:pt x="0" y="0"/>
                </a:moveTo>
                <a:cubicBezTo>
                  <a:pt x="148379" y="288474"/>
                  <a:pt x="296759" y="576948"/>
                  <a:pt x="709730" y="684866"/>
                </a:cubicBezTo>
                <a:cubicBezTo>
                  <a:pt x="1122702" y="792784"/>
                  <a:pt x="1800265" y="720147"/>
                  <a:pt x="2477829" y="647510"/>
                </a:cubicBezTo>
              </a:path>
            </a:pathLst>
          </a:custGeom>
          <a:ln w="38100" cmpd="sng">
            <a:solidFill>
              <a:srgbClr val="FF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01823" tIns="50911" rIns="101823" bIns="50911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92346" y="7353824"/>
            <a:ext cx="2270817" cy="418576"/>
          </a:xfrm>
          <a:prstGeom prst="rect">
            <a:avLst/>
          </a:prstGeom>
          <a:noFill/>
        </p:spPr>
        <p:txBody>
          <a:bodyPr wrap="square" lIns="101823" tIns="50911" rIns="101823" bIns="50911" rtlCol="0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Kotera, AO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0058400" cy="1122680"/>
          </a:xfrm>
          <a:noFill/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Cosmogenic</a:t>
            </a:r>
            <a:r>
              <a:rPr lang="en-US" dirty="0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 (GZK) Neutrinos &amp; Photons</a:t>
            </a:r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99920"/>
            <a:ext cx="10058400" cy="476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263140" y="2418080"/>
            <a:ext cx="5532120" cy="1209040"/>
          </a:xfrm>
          <a:prstGeom prst="rect">
            <a:avLst/>
          </a:prstGeom>
          <a:solidFill>
            <a:srgbClr val="CCFFCC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102529" tIns="51265" rIns="102529" bIns="5126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</a:rPr>
              <a:t>p+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</a:t>
            </a:r>
            <a:r>
              <a:rPr lang="en-US" sz="3600" b="1" kern="0" baseline="-2500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cmb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</a:t>
            </a: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p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+ </a:t>
            </a: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0 </a:t>
            </a:r>
            <a:r>
              <a:rPr lang="en-US" sz="3600" kern="0" dirty="0" err="1" smtClean="0">
                <a:solidFill>
                  <a:srgbClr val="0000FF"/>
                </a:solidFill>
                <a:latin typeface="Times New Roman" pitchFamily="-65" charset="0"/>
                <a:sym typeface="Symbol" pitchFamily="-65" charset="2"/>
              </a:rPr>
              <a:t></a:t>
            </a:r>
            <a:r>
              <a:rPr lang="en-US" sz="3600" kern="0" dirty="0" smtClean="0">
                <a:solidFill>
                  <a:srgbClr val="0000FF"/>
                </a:solidFill>
                <a:latin typeface="Times New Roman" pitchFamily="-65" charset="0"/>
                <a:sym typeface="Symbol" pitchFamily="-65" charset="2"/>
              </a:rPr>
              <a:t> </a:t>
            </a:r>
            <a:r>
              <a:rPr lang="en-US" sz="3600" kern="0" dirty="0" err="1" smtClean="0">
                <a:solidFill>
                  <a:srgbClr val="0000FF"/>
                </a:solidFill>
                <a:latin typeface="Times New Roman" pitchFamily="-65" charset="0"/>
                <a:sym typeface="Symbol" pitchFamily="-65" charset="2"/>
              </a:rPr>
              <a:t>γγ</a:t>
            </a: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/>
            </a:r>
            <a:b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</a:b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	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         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n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+ </a:t>
            </a:r>
            <a:r>
              <a:rPr lang="en-US" sz="3600" b="1" kern="0" dirty="0" err="1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</a:t>
            </a:r>
            <a:r>
              <a:rPr lang="en-US" sz="3600" b="1" kern="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b="1" kern="0" baseline="30000" dirty="0" smtClean="0">
                <a:solidFill>
                  <a:srgbClr val="00009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b="1" kern="0" baseline="30000" dirty="0" smtClean="0">
                <a:solidFill>
                  <a:srgbClr val="003399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	</a:t>
            </a:r>
            <a:endParaRPr lang="en-US" sz="3100" kern="0" baseline="-25000" dirty="0">
              <a:solidFill>
                <a:srgbClr val="FFFF00"/>
              </a:solidFill>
              <a:latin typeface="Times New Roman" pitchFamily="-65" charset="0"/>
              <a:ea typeface="+mj-ea"/>
              <a:cs typeface="+mj-cs"/>
              <a:sym typeface="Symbol" pitchFamily="-65" charset="2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346960" y="4058920"/>
            <a:ext cx="5196840" cy="1986280"/>
          </a:xfrm>
          <a:prstGeom prst="rect">
            <a:avLst/>
          </a:prstGeom>
          <a:solidFill>
            <a:srgbClr val="CC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102529" tIns="51265" rIns="102529" bIns="5126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n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p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+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e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-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+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</a:t>
            </a:r>
            <a:r>
              <a:rPr lang="en-US" sz="3600" kern="0" baseline="-2500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e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b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</a:b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 	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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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+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</a:t>
            </a:r>
            <a:r>
              <a:rPr lang="en-US" sz="3600" kern="0" baseline="-2500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</a:t>
            </a:r>
            <a:r>
              <a:rPr lang="en-US" sz="3600" kern="0" baseline="-25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/>
            </a:r>
            <a:br>
              <a:rPr lang="en-US" sz="3600" kern="0" baseline="-25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</a:b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  	   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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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e</a:t>
            </a:r>
            <a:r>
              <a:rPr lang="en-US" sz="3600" kern="0" baseline="30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+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</a:rPr>
              <a:t> + 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</a:t>
            </a:r>
            <a:r>
              <a:rPr lang="en-US" sz="3600" kern="0" baseline="-2500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e</a:t>
            </a:r>
            <a:r>
              <a:rPr lang="en-US" sz="3600" kern="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 +</a:t>
            </a:r>
            <a:r>
              <a:rPr lang="en-US" sz="3600" kern="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</a:t>
            </a:r>
            <a:r>
              <a:rPr lang="en-US" sz="3600" kern="0" baseline="-25000" dirty="0" err="1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></a:t>
            </a:r>
            <a:r>
              <a:rPr lang="en-US" sz="3100" kern="0" baseline="-25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  <a:t/>
            </a:r>
            <a:br>
              <a:rPr lang="en-US" sz="3100" kern="0" baseline="-25000" dirty="0" smtClean="0">
                <a:solidFill>
                  <a:srgbClr val="FF0000"/>
                </a:solidFill>
                <a:latin typeface="Times New Roman" pitchFamily="-65" charset="0"/>
                <a:ea typeface="+mj-ea"/>
                <a:cs typeface="+mj-cs"/>
                <a:sym typeface="Symbol" pitchFamily="-65" charset="2"/>
              </a:rPr>
            </a:br>
            <a:endParaRPr lang="en-US" sz="3100" kern="0" baseline="-25000" dirty="0">
              <a:solidFill>
                <a:srgbClr val="FFFF00"/>
              </a:solidFill>
              <a:latin typeface="Times New Roman" pitchFamily="-65" charset="0"/>
              <a:ea typeface="+mj-ea"/>
              <a:cs typeface="+mj-cs"/>
              <a:sym typeface="Symbol" pitchFamily="-65" charset="2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789420" y="2504440"/>
            <a:ext cx="922020" cy="777240"/>
          </a:xfrm>
          <a:prstGeom prst="ellipse">
            <a:avLst/>
          </a:prstGeom>
          <a:solidFill>
            <a:schemeClr val="accent1">
              <a:alpha val="16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0762" tIns="49497" rIns="100762" bIns="49497" numCol="1" rtlCol="0" anchor="ctr" anchorCtr="0" compatLnSpc="1">
            <a:prstTxWarp prst="textNoShape">
              <a:avLst/>
            </a:prstTxWarp>
          </a:bodyPr>
          <a:lstStyle/>
          <a:p>
            <a:pPr defTabSz="1018228"/>
            <a:endParaRPr kumimoji="0" lang="en-US" sz="2200" b="1" i="0">
              <a:solidFill>
                <a:srgbClr val="00279F"/>
              </a:solidFill>
              <a:latin typeface="Bookman Old Style" pitchFamily="-65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0" y="6563360"/>
            <a:ext cx="3185160" cy="120904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1823" tIns="50911" rIns="101823" bIns="50911" numCol="1" rtlCol="0" anchor="t" anchorCtr="0" compatLnSpc="1">
            <a:prstTxWarp prst="textNoShape">
              <a:avLst/>
            </a:prstTxWarp>
          </a:bodyPr>
          <a:lstStyle/>
          <a:p>
            <a:pPr defTabSz="1018228"/>
            <a:endParaRPr lang="en-US">
              <a:latin typeface="Times New Roman" pitchFamily="-97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6060" y="1122681"/>
            <a:ext cx="4354576" cy="592983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sz="3100" i="0">
                <a:latin typeface="+mj-lt"/>
              </a:rPr>
              <a:t>and UHECR composition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Box 12"/>
          <p:cNvSpPr txBox="1">
            <a:spLocks noChangeArrowheads="1"/>
          </p:cNvSpPr>
          <p:nvPr/>
        </p:nvSpPr>
        <p:spPr bwMode="auto">
          <a:xfrm>
            <a:off x="754380" y="431801"/>
            <a:ext cx="8130540" cy="59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 b="1" i="0" dirty="0">
                <a:solidFill>
                  <a:srgbClr val="FFFF00"/>
                </a:solidFill>
                <a:latin typeface="+mj-lt"/>
                <a:cs typeface="Chalkboard"/>
              </a:rPr>
              <a:t>The UHE Gamma Ray Astronomical Window</a:t>
            </a:r>
          </a:p>
        </p:txBody>
      </p:sp>
      <p:pic>
        <p:nvPicPr>
          <p:cNvPr id="54278" name="Picture 7" descr="AbsoptionLengt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5461" r="23532"/>
          <a:stretch>
            <a:fillRect/>
          </a:stretch>
        </p:blipFill>
        <p:spPr bwMode="auto">
          <a:xfrm>
            <a:off x="1005840" y="1461836"/>
            <a:ext cx="6537960" cy="570604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9" name="Text Box 13"/>
          <p:cNvSpPr txBox="1">
            <a:spLocks noChangeArrowheads="1"/>
          </p:cNvSpPr>
          <p:nvPr/>
        </p:nvSpPr>
        <p:spPr bwMode="auto">
          <a:xfrm>
            <a:off x="7543800" y="3454404"/>
            <a:ext cx="2682240" cy="201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23" tIns="50911" rIns="101823" bIns="50911">
            <a:prstTxWarp prst="textNoShape">
              <a:avLst/>
            </a:prstTxWarp>
            <a:spAutoFit/>
          </a:bodyPr>
          <a:lstStyle/>
          <a:p>
            <a:pPr defTabSz="1018228">
              <a:spcBef>
                <a:spcPct val="50000"/>
              </a:spcBef>
            </a:pPr>
            <a:r>
              <a:rPr lang="en-US" sz="3100" dirty="0"/>
              <a:t>Photon attenuation length 10 </a:t>
            </a:r>
            <a:r>
              <a:rPr lang="en-US" sz="3100" dirty="0" err="1"/>
              <a:t>Mpc</a:t>
            </a:r>
            <a:r>
              <a:rPr lang="en-US" sz="3100" dirty="0"/>
              <a:t> for E &gt; 2 </a:t>
            </a:r>
            <a:r>
              <a:rPr lang="en-US" sz="3100" dirty="0" err="1"/>
              <a:t>EeV</a:t>
            </a:r>
            <a:endParaRPr lang="en-US" sz="3100" dirty="0"/>
          </a:p>
        </p:txBody>
      </p:sp>
      <p:sp>
        <p:nvSpPr>
          <p:cNvPr id="54280" name="Line 14"/>
          <p:cNvSpPr>
            <a:spLocks noChangeShapeType="1"/>
          </p:cNvSpPr>
          <p:nvPr/>
        </p:nvSpPr>
        <p:spPr bwMode="auto">
          <a:xfrm>
            <a:off x="2514600" y="4404360"/>
            <a:ext cx="42748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101823" tIns="50911" rIns="101823" bIns="509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1" name="Line 15"/>
          <p:cNvSpPr>
            <a:spLocks noChangeShapeType="1"/>
          </p:cNvSpPr>
          <p:nvPr/>
        </p:nvSpPr>
        <p:spPr bwMode="auto">
          <a:xfrm>
            <a:off x="4693920" y="4490720"/>
            <a:ext cx="0" cy="172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lIns="101823" tIns="50911" rIns="101823" bIns="5091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2" name="Line 16"/>
          <p:cNvSpPr>
            <a:spLocks noChangeShapeType="1"/>
          </p:cNvSpPr>
          <p:nvPr/>
        </p:nvSpPr>
        <p:spPr bwMode="auto">
          <a:xfrm flipH="1">
            <a:off x="6639243" y="4577080"/>
            <a:ext cx="3352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1823" tIns="50911" rIns="101823" bIns="5091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345440"/>
            <a:ext cx="9387840" cy="949960"/>
          </a:xfrm>
        </p:spPr>
        <p:txBody>
          <a:bodyPr/>
          <a:lstStyle/>
          <a:p>
            <a:r>
              <a:rPr lang="en-US"/>
              <a:t>GZK/Cosmogenic Photons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020" y="1640840"/>
            <a:ext cx="4945380" cy="5282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0882" y="2331721"/>
            <a:ext cx="1555935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660066"/>
                </a:solidFill>
                <a:latin typeface="+mj-lt"/>
              </a:rPr>
              <a:t>Low E</a:t>
            </a:r>
            <a:r>
              <a:rPr lang="en-US" i="0" baseline="-25000">
                <a:solidFill>
                  <a:srgbClr val="660066"/>
                </a:solidFill>
                <a:latin typeface="+mj-lt"/>
              </a:rPr>
              <a:t>max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0840"/>
            <a:ext cx="5490210" cy="5267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92343" y="7167883"/>
            <a:ext cx="2453846" cy="410593"/>
          </a:xfrm>
          <a:prstGeom prst="rect">
            <a:avLst/>
          </a:prstGeom>
        </p:spPr>
        <p:txBody>
          <a:bodyPr wrap="none" lIns="101823" tIns="50911" rIns="101823" bIns="50911">
            <a:spAutoFit/>
          </a:bodyPr>
          <a:lstStyle/>
          <a:p>
            <a:r>
              <a:rPr lang="en-US" sz="2000" i="0" smtClean="0"/>
              <a:t>Decerprit &amp; Allard 11</a:t>
            </a:r>
            <a:endParaRPr lang="en-US" sz="2000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High Energy Cosmic Rays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OBSERVABLES:</a:t>
            </a:r>
          </a:p>
          <a:p>
            <a:pPr>
              <a:buFont typeface="Monotype Sorts" pitchFamily="-108" charset="2"/>
              <a:buNone/>
            </a:pPr>
            <a:endParaRPr lang="en-US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b="1">
                <a:solidFill>
                  <a:srgbClr val="FFFF00"/>
                </a:solidFill>
                <a:ea typeface="ＭＳ Ｐゴシック" pitchFamily="-108" charset="-128"/>
                <a:cs typeface="ＭＳ Ｐゴシック" pitchFamily="-108" charset="-128"/>
              </a:rPr>
              <a:t>Spectrum</a:t>
            </a:r>
          </a:p>
          <a:p>
            <a:pPr>
              <a:buFont typeface="Monotype Sorts" pitchFamily="-108" charset="2"/>
              <a:buNone/>
            </a:pPr>
            <a:r>
              <a:rPr lang="en-US" b="1"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Composition</a:t>
            </a:r>
          </a:p>
          <a:p>
            <a:pPr>
              <a:buFont typeface="Monotype Sorts" pitchFamily="-108" charset="2"/>
              <a:buNone/>
            </a:pPr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	Sky Distribution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72720"/>
            <a:ext cx="7208520" cy="1036320"/>
          </a:xfrm>
        </p:spPr>
        <p:txBody>
          <a:bodyPr/>
          <a:lstStyle/>
          <a:p>
            <a:r>
              <a:rPr lang="en-US"/>
              <a:t>Auger Photon Limits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" y="949960"/>
            <a:ext cx="9304020" cy="62790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9962" y="7249182"/>
            <a:ext cx="3655913" cy="518327"/>
          </a:xfrm>
          <a:prstGeom prst="rect">
            <a:avLst/>
          </a:prstGeom>
          <a:solidFill>
            <a:schemeClr val="tx1"/>
          </a:solidFill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>
                <a:solidFill>
                  <a:srgbClr val="660066"/>
                </a:solidFill>
                <a:latin typeface="+mj-lt"/>
              </a:rPr>
              <a:t>TA consistent (ICRC11)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11445" y="345445"/>
            <a:ext cx="1231408" cy="518327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i="0">
                <a:latin typeface="+mj-lt"/>
              </a:rPr>
              <a:t>ICRC11</a:t>
            </a:r>
            <a:endParaRPr lang="en-US" i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3" y="3657602"/>
            <a:ext cx="825762" cy="400055"/>
          </a:xfrm>
          <a:prstGeom prst="rect">
            <a:avLst/>
          </a:prstGeom>
          <a:solidFill>
            <a:schemeClr val="tx1"/>
          </a:solidFill>
        </p:spPr>
        <p:txBody>
          <a:bodyPr wrap="none" lIns="91388" tIns="45693" rIns="91388" bIns="45693" rtlCol="0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</a:rPr>
              <a:t>Auger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board" pitchFamily="-65" charset="0"/>
              </a:rPr>
              <a:t>Puzzling Composition*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1927860" y="1899920"/>
            <a:ext cx="6705600" cy="466344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>
                    <a:lumMod val="65000"/>
                  </a:schemeClr>
                </a:solidFill>
                <a:latin typeface="Chalkboard" pitchFamily="-65" charset="0"/>
              </a:rPr>
              <a:t>Unexpected Astrophysics: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65000"/>
                  </a:schemeClr>
                </a:solidFill>
                <a:latin typeface="Chalkboard" pitchFamily="-65" charset="0"/>
              </a:rPr>
              <a:t>	Sources are very Iron rich </a:t>
            </a:r>
          </a:p>
          <a:p>
            <a:pPr>
              <a:buNone/>
            </a:pPr>
            <a:r>
              <a:rPr lang="en-US" dirty="0" smtClean="0">
                <a:solidFill>
                  <a:schemeClr val="tx1">
                    <a:lumMod val="65000"/>
                  </a:schemeClr>
                </a:solidFill>
                <a:latin typeface="Chalkboard" pitchFamily="-65" charset="0"/>
              </a:rPr>
              <a:t>	and have low </a:t>
            </a:r>
            <a:r>
              <a:rPr lang="en-US" dirty="0" err="1" smtClean="0">
                <a:solidFill>
                  <a:schemeClr val="tx1">
                    <a:lumMod val="65000"/>
                  </a:schemeClr>
                </a:solidFill>
                <a:latin typeface="Chalkboard" pitchFamily="-65" charset="0"/>
              </a:rPr>
              <a:t>E</a:t>
            </a:r>
            <a:r>
              <a:rPr lang="en-US" baseline="-25000" dirty="0" err="1" smtClean="0">
                <a:solidFill>
                  <a:schemeClr val="tx1">
                    <a:lumMod val="65000"/>
                  </a:schemeClr>
                </a:solidFill>
                <a:latin typeface="Chalkboard" pitchFamily="-65" charset="0"/>
              </a:rPr>
              <a:t>max</a:t>
            </a:r>
            <a:endParaRPr lang="en-US" dirty="0" smtClean="0">
              <a:solidFill>
                <a:schemeClr val="tx1">
                  <a:lumMod val="65000"/>
                </a:schemeClr>
              </a:solidFill>
              <a:latin typeface="Chalkboard" pitchFamily="-65" charset="0"/>
            </a:endParaRPr>
          </a:p>
          <a:p>
            <a:pPr>
              <a:buNone/>
            </a:pPr>
            <a:endParaRPr lang="en-US" dirty="0" smtClean="0">
              <a:latin typeface="Chalkboard" pitchFamily="-65" charset="0"/>
            </a:endParaRPr>
          </a:p>
          <a:p>
            <a:pPr>
              <a:buNone/>
            </a:pPr>
            <a:r>
              <a:rPr lang="en-US" dirty="0" smtClean="0">
                <a:solidFill>
                  <a:srgbClr val="FF8000"/>
                </a:solidFill>
                <a:latin typeface="Chalkboard" pitchFamily="-65" charset="0"/>
              </a:rPr>
              <a:t>Interesting Particle Physics:</a:t>
            </a:r>
          </a:p>
          <a:p>
            <a:pPr>
              <a:buNone/>
            </a:pPr>
            <a:r>
              <a:rPr lang="en-US" dirty="0" smtClean="0">
                <a:latin typeface="Chalkboard" pitchFamily="-65" charset="0"/>
              </a:rPr>
              <a:t>	</a:t>
            </a:r>
            <a:r>
              <a:rPr lang="en-US" dirty="0" err="1" smtClean="0">
                <a:latin typeface="Chalkboard" pitchFamily="-65" charset="0"/>
              </a:rPr>
              <a:t>Hadronic</a:t>
            </a:r>
            <a:r>
              <a:rPr lang="en-US" dirty="0" smtClean="0">
                <a:latin typeface="Chalkboard" pitchFamily="-65" charset="0"/>
              </a:rPr>
              <a:t> Models do not represent well UHE interactions</a:t>
            </a:r>
          </a:p>
          <a:p>
            <a:pPr>
              <a:buNone/>
            </a:pPr>
            <a:r>
              <a:rPr lang="en-US" dirty="0" smtClean="0">
                <a:latin typeface="Chalkboard" pitchFamily="-65" charset="0"/>
              </a:rPr>
              <a:t>	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" y="3627121"/>
            <a:ext cx="8884920" cy="592983"/>
          </a:xfrm>
          <a:prstGeom prst="rect">
            <a:avLst/>
          </a:prstGeom>
        </p:spPr>
        <p:txBody>
          <a:bodyPr lIns="101823" tIns="50911" rIns="101823" bIns="50911">
            <a:spAutoFit/>
          </a:bodyPr>
          <a:lstStyle/>
          <a:p>
            <a:pPr>
              <a:defRPr/>
            </a:pPr>
            <a:r>
              <a:rPr lang="en-US" sz="31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6A6A6"/>
                </a:solid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Arial Black"/>
                <a:ea typeface="Arial Black"/>
                <a:cs typeface="Arial Black"/>
              </a:rPr>
              <a:t>Very Bad News for Neutrino Detectors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40" y="5958842"/>
            <a:ext cx="8884920" cy="1081260"/>
          </a:xfrm>
          <a:prstGeom prst="rect">
            <a:avLst/>
          </a:prstGeom>
        </p:spPr>
        <p:txBody>
          <a:bodyPr lIns="101823" tIns="50911" rIns="101823" bIns="50911">
            <a:spAutoFit/>
          </a:bodyPr>
          <a:lstStyle/>
          <a:p>
            <a:pPr>
              <a:defRPr/>
            </a:pPr>
            <a:r>
              <a:rPr lang="en-US" sz="31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blurRad="63500" dist="45791" dir="2021404" algn="ctr" rotWithShape="0">
                    <a:srgbClr val="808080"/>
                  </a:outerShdw>
                </a:effectLst>
                <a:latin typeface="Arial Black"/>
                <a:ea typeface="Arial Black"/>
                <a:cs typeface="Arial Black"/>
              </a:rPr>
              <a:t>Higher Cross Sections, Elasticities, Multiplicities...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0"/>
            <a:ext cx="9387840" cy="1295400"/>
          </a:xfrm>
        </p:spPr>
        <p:txBody>
          <a:bodyPr/>
          <a:lstStyle/>
          <a:p>
            <a:r>
              <a:rPr lang="en-US"/>
              <a:t>LHC data!!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95400"/>
            <a:ext cx="726440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4"/>
            <a:ext cx="5041900" cy="525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0" y="1752600"/>
            <a:ext cx="5384800" cy="50546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7402" y="7239000"/>
            <a:ext cx="2490401" cy="400067"/>
          </a:xfrm>
          <a:prstGeom prst="rect">
            <a:avLst/>
          </a:prstGeom>
          <a:noFill/>
        </p:spPr>
        <p:txBody>
          <a:bodyPr wrap="none" lIns="91398" tIns="45699" rIns="91398" bIns="45699" rtlCol="0">
            <a:spAutoFit/>
          </a:bodyPr>
          <a:lstStyle/>
          <a:p>
            <a:r>
              <a:rPr lang="en-US" sz="2000" i="0"/>
              <a:t>Pierog, Engel ICRC11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0"/>
            <a:ext cx="9387840" cy="1295400"/>
          </a:xfrm>
        </p:spPr>
        <p:txBody>
          <a:bodyPr/>
          <a:lstStyle/>
          <a:p>
            <a:r>
              <a:rPr lang="en-US"/>
              <a:t>UHECRs return favor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606" y="1066800"/>
            <a:ext cx="5429794" cy="441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04974"/>
            <a:ext cx="4173494" cy="522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0"/>
            <a:ext cx="9387840" cy="1295400"/>
          </a:xfrm>
        </p:spPr>
        <p:txBody>
          <a:bodyPr/>
          <a:lstStyle/>
          <a:p>
            <a:r>
              <a:rPr lang="en-US"/>
              <a:t>UHECRs return favor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606" y="1066800"/>
            <a:ext cx="5429794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0"/>
            <a:ext cx="7430953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1200"/>
            <a:ext cx="5029200" cy="716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0"/>
            <a:ext cx="9387840" cy="1295400"/>
          </a:xfrm>
        </p:spPr>
        <p:txBody>
          <a:bodyPr/>
          <a:lstStyle/>
          <a:p>
            <a:r>
              <a:rPr lang="en-US"/>
              <a:t>UHECRs return favor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606" y="1066800"/>
            <a:ext cx="5429794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5003"/>
            <a:ext cx="6691555" cy="459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150" y="1498600"/>
            <a:ext cx="7404100" cy="477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800" y="6248400"/>
            <a:ext cx="6299200" cy="111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586740" y="1036320"/>
            <a:ext cx="8968740" cy="4231640"/>
          </a:xfrm>
        </p:spPr>
        <p:txBody>
          <a:bodyPr/>
          <a:lstStyle/>
          <a:p>
            <a:pPr algn="ctr">
              <a:buNone/>
            </a:pPr>
            <a:r>
              <a:rPr lang="en-US" smtClean="0">
                <a:solidFill>
                  <a:srgbClr val="FFFF00"/>
                </a:solidFill>
                <a:latin typeface="Chalkboard" pitchFamily="-65" charset="0"/>
              </a:rPr>
              <a:t>The primary composition can be </a:t>
            </a:r>
          </a:p>
          <a:p>
            <a:pPr algn="ctr">
              <a:buNone/>
            </a:pPr>
            <a:r>
              <a:rPr lang="en-US" smtClean="0">
                <a:solidFill>
                  <a:srgbClr val="FFFF00"/>
                </a:solidFill>
                <a:latin typeface="Chalkboard" pitchFamily="-65" charset="0"/>
              </a:rPr>
              <a:t>determined Astrophysically </a:t>
            </a:r>
            <a:br>
              <a:rPr lang="en-US" smtClean="0">
                <a:solidFill>
                  <a:srgbClr val="FFFF00"/>
                </a:solidFill>
                <a:latin typeface="Chalkboard" pitchFamily="-65" charset="0"/>
              </a:rPr>
            </a:br>
            <a:r>
              <a:rPr lang="en-US" smtClean="0">
                <a:solidFill>
                  <a:srgbClr val="FFFF00"/>
                </a:solidFill>
                <a:latin typeface="Chalkboard" pitchFamily="-65" charset="0"/>
              </a:rPr>
              <a:t> at higher energies (above 60 EeV): </a:t>
            </a:r>
          </a:p>
          <a:p>
            <a:pPr algn="ctr">
              <a:buNone/>
            </a:pPr>
            <a:r>
              <a:rPr lang="en-US" smtClean="0">
                <a:latin typeface="Chalkboard" pitchFamily="-65" charset="0"/>
              </a:rPr>
              <a:t>through ANISOTROPIES or</a:t>
            </a:r>
          </a:p>
          <a:p>
            <a:pPr algn="ctr">
              <a:buNone/>
            </a:pPr>
            <a:r>
              <a:rPr lang="en-US" smtClean="0">
                <a:latin typeface="Chalkboard" pitchFamily="-65" charset="0"/>
              </a:rPr>
              <a:t>Secondary Neutrinos &amp; Photons </a:t>
            </a:r>
          </a:p>
          <a:p>
            <a:pPr algn="ctr">
              <a:buNone/>
            </a:pPr>
            <a:endParaRPr lang="en-US" sz="1100" smtClean="0">
              <a:latin typeface="Chalkboard" pitchFamily="-65" charset="0"/>
            </a:endParaRPr>
          </a:p>
          <a:p>
            <a:pPr algn="ctr">
              <a:buNone/>
            </a:pPr>
            <a:r>
              <a:rPr lang="en-US" smtClean="0">
                <a:solidFill>
                  <a:srgbClr val="FFFF00"/>
                </a:solidFill>
                <a:latin typeface="Chalkboard" pitchFamily="-65" charset="0"/>
              </a:rPr>
              <a:t>then hadronic models can be tested </a:t>
            </a:r>
          </a:p>
          <a:p>
            <a:pPr algn="ctr">
              <a:buNone/>
            </a:pPr>
            <a:r>
              <a:rPr lang="en-US" smtClean="0">
                <a:solidFill>
                  <a:srgbClr val="FFFF00"/>
                </a:solidFill>
                <a:latin typeface="Chalkboard" pitchFamily="-65" charset="0"/>
              </a:rPr>
              <a:t>E &gt; 100 TeV CM </a:t>
            </a:r>
          </a:p>
          <a:p>
            <a:pPr algn="ctr">
              <a:buNone/>
            </a:pPr>
            <a:r>
              <a:rPr lang="en-US" smtClean="0">
                <a:solidFill>
                  <a:srgbClr val="FFFF00"/>
                </a:solidFill>
                <a:latin typeface="Chalkboard" pitchFamily="-65" charset="0"/>
              </a:rPr>
              <a:t>knowing the primary composition.</a:t>
            </a:r>
          </a:p>
          <a:p>
            <a:pPr>
              <a:buNone/>
            </a:pPr>
            <a:endParaRPr lang="en-US" smtClean="0">
              <a:latin typeface="Chalkboard" pitchFamily="-65" charset="0"/>
            </a:endParaRPr>
          </a:p>
          <a:p>
            <a:pPr>
              <a:buNone/>
            </a:pPr>
            <a:endParaRPr lang="en-US" smtClean="0">
              <a:latin typeface="Chalkboard" pitchFamily="-65" charset="0"/>
            </a:endParaRPr>
          </a:p>
          <a:p>
            <a:endParaRPr lang="en-US" smtClean="0">
              <a:latin typeface="Chalkboard" pitchFamily="-65" charset="0"/>
            </a:endParaRPr>
          </a:p>
          <a:p>
            <a:endParaRPr lang="en-US" smtClean="0">
              <a:latin typeface="Chalkboard" pitchFamily="-65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5280" y="5786120"/>
            <a:ext cx="9387840" cy="1295400"/>
          </a:xfrm>
        </p:spPr>
        <p:txBody>
          <a:bodyPr/>
          <a:lstStyle/>
          <a:p>
            <a:r>
              <a:rPr lang="en-US" sz="3600"/>
              <a:t>More Statistics at the Highest energies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345440"/>
            <a:ext cx="9387840" cy="1295400"/>
          </a:xfrm>
        </p:spPr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Scratching the Surface</a:t>
            </a:r>
          </a:p>
        </p:txBody>
      </p:sp>
      <p:sp>
        <p:nvSpPr>
          <p:cNvPr id="218115" name="AutoShape 3"/>
          <p:cNvSpPr>
            <a:spLocks noChangeArrowheads="1"/>
          </p:cNvSpPr>
          <p:nvPr/>
        </p:nvSpPr>
        <p:spPr bwMode="auto">
          <a:xfrm>
            <a:off x="754380" y="4003040"/>
            <a:ext cx="1508760" cy="354076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16" name="AutoShape 4"/>
          <p:cNvSpPr>
            <a:spLocks noChangeArrowheads="1"/>
          </p:cNvSpPr>
          <p:nvPr/>
        </p:nvSpPr>
        <p:spPr bwMode="auto">
          <a:xfrm>
            <a:off x="3101340" y="3799840"/>
            <a:ext cx="1257300" cy="267716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17" name="AutoShape 5"/>
          <p:cNvSpPr>
            <a:spLocks noChangeArrowheads="1"/>
          </p:cNvSpPr>
          <p:nvPr/>
        </p:nvSpPr>
        <p:spPr bwMode="auto">
          <a:xfrm>
            <a:off x="8382000" y="3931920"/>
            <a:ext cx="1005840" cy="293624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5448300" y="4277360"/>
            <a:ext cx="922020" cy="267716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6118860" y="4709160"/>
            <a:ext cx="1424940" cy="2072640"/>
          </a:xfrm>
          <a:prstGeom prst="triangle">
            <a:avLst>
              <a:gd name="adj" fmla="val 11889"/>
            </a:avLst>
          </a:prstGeom>
          <a:solidFill>
            <a:srgbClr val="CC99FF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20" name="AutoShape 8"/>
          <p:cNvSpPr>
            <a:spLocks noChangeArrowheads="1"/>
          </p:cNvSpPr>
          <p:nvPr/>
        </p:nvSpPr>
        <p:spPr bwMode="auto">
          <a:xfrm>
            <a:off x="2598420" y="4622800"/>
            <a:ext cx="922020" cy="1381760"/>
          </a:xfrm>
          <a:prstGeom prst="triangle">
            <a:avLst>
              <a:gd name="adj" fmla="val 78032"/>
            </a:avLst>
          </a:prstGeom>
          <a:solidFill>
            <a:srgbClr val="CC99FF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21" name="AutoShape 9"/>
          <p:cNvSpPr>
            <a:spLocks noChangeArrowheads="1"/>
          </p:cNvSpPr>
          <p:nvPr/>
        </p:nvSpPr>
        <p:spPr bwMode="auto">
          <a:xfrm>
            <a:off x="8549640" y="4363720"/>
            <a:ext cx="1508760" cy="2331720"/>
          </a:xfrm>
          <a:prstGeom prst="triangle">
            <a:avLst>
              <a:gd name="adj" fmla="val 83796"/>
            </a:avLst>
          </a:prstGeom>
          <a:solidFill>
            <a:srgbClr val="CC99FF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22" name="AutoShape 10"/>
          <p:cNvSpPr>
            <a:spLocks noChangeArrowheads="1"/>
          </p:cNvSpPr>
          <p:nvPr/>
        </p:nvSpPr>
        <p:spPr bwMode="auto">
          <a:xfrm>
            <a:off x="5113020" y="4622800"/>
            <a:ext cx="502920" cy="21590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23" name="AutoShape 11"/>
          <p:cNvSpPr>
            <a:spLocks noChangeArrowheads="1"/>
          </p:cNvSpPr>
          <p:nvPr/>
        </p:nvSpPr>
        <p:spPr bwMode="auto">
          <a:xfrm>
            <a:off x="2598420" y="4104640"/>
            <a:ext cx="502920" cy="21590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24" name="AutoShape 12"/>
          <p:cNvSpPr>
            <a:spLocks noChangeArrowheads="1"/>
          </p:cNvSpPr>
          <p:nvPr/>
        </p:nvSpPr>
        <p:spPr bwMode="auto">
          <a:xfrm>
            <a:off x="335280" y="4363720"/>
            <a:ext cx="670560" cy="215900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25" name="AutoShape 13"/>
          <p:cNvSpPr>
            <a:spLocks noChangeArrowheads="1"/>
          </p:cNvSpPr>
          <p:nvPr/>
        </p:nvSpPr>
        <p:spPr bwMode="auto">
          <a:xfrm>
            <a:off x="8298180" y="4277360"/>
            <a:ext cx="754380" cy="2418080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26" name="AutoShape 14"/>
          <p:cNvSpPr>
            <a:spLocks noChangeArrowheads="1"/>
          </p:cNvSpPr>
          <p:nvPr/>
        </p:nvSpPr>
        <p:spPr bwMode="auto">
          <a:xfrm>
            <a:off x="3520440" y="4709160"/>
            <a:ext cx="1508760" cy="189992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27" name="AutoShape 15"/>
          <p:cNvSpPr>
            <a:spLocks noChangeArrowheads="1"/>
          </p:cNvSpPr>
          <p:nvPr/>
        </p:nvSpPr>
        <p:spPr bwMode="auto">
          <a:xfrm>
            <a:off x="6957060" y="4709160"/>
            <a:ext cx="1257300" cy="181356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28" name="AutoShape 16"/>
          <p:cNvSpPr>
            <a:spLocks noChangeArrowheads="1"/>
          </p:cNvSpPr>
          <p:nvPr/>
        </p:nvSpPr>
        <p:spPr bwMode="auto">
          <a:xfrm>
            <a:off x="0" y="5140960"/>
            <a:ext cx="1173480" cy="1554480"/>
          </a:xfrm>
          <a:prstGeom prst="triangle">
            <a:avLst>
              <a:gd name="adj" fmla="val 21667"/>
            </a:avLst>
          </a:prstGeom>
          <a:solidFill>
            <a:srgbClr val="CC99FF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29" name="AutoShape 17"/>
          <p:cNvSpPr>
            <a:spLocks noChangeArrowheads="1"/>
          </p:cNvSpPr>
          <p:nvPr/>
        </p:nvSpPr>
        <p:spPr bwMode="auto">
          <a:xfrm>
            <a:off x="6035040" y="4795520"/>
            <a:ext cx="1676400" cy="198628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30" name="AutoShape 18"/>
          <p:cNvSpPr>
            <a:spLocks noChangeArrowheads="1"/>
          </p:cNvSpPr>
          <p:nvPr/>
        </p:nvSpPr>
        <p:spPr bwMode="auto">
          <a:xfrm>
            <a:off x="8884920" y="4968240"/>
            <a:ext cx="1173480" cy="1986280"/>
          </a:xfrm>
          <a:prstGeom prst="triangle">
            <a:avLst>
              <a:gd name="adj" fmla="val 5669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31" name="AutoShape 19"/>
          <p:cNvSpPr>
            <a:spLocks noChangeArrowheads="1"/>
          </p:cNvSpPr>
          <p:nvPr/>
        </p:nvSpPr>
        <p:spPr bwMode="auto">
          <a:xfrm>
            <a:off x="1760220" y="4709160"/>
            <a:ext cx="2095500" cy="198628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32" name="AutoShape 20"/>
          <p:cNvSpPr>
            <a:spLocks noChangeArrowheads="1"/>
          </p:cNvSpPr>
          <p:nvPr/>
        </p:nvSpPr>
        <p:spPr bwMode="auto">
          <a:xfrm>
            <a:off x="4107180" y="5054600"/>
            <a:ext cx="1927860" cy="155448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33" name="AutoShape 21"/>
          <p:cNvSpPr>
            <a:spLocks noChangeArrowheads="1"/>
          </p:cNvSpPr>
          <p:nvPr/>
        </p:nvSpPr>
        <p:spPr bwMode="auto">
          <a:xfrm>
            <a:off x="7292340" y="4231640"/>
            <a:ext cx="1341120" cy="2331720"/>
          </a:xfrm>
          <a:prstGeom prst="triangle">
            <a:avLst>
              <a:gd name="adj" fmla="val 67884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34" name="AutoShape 22"/>
          <p:cNvSpPr>
            <a:spLocks noChangeArrowheads="1"/>
          </p:cNvSpPr>
          <p:nvPr/>
        </p:nvSpPr>
        <p:spPr bwMode="auto">
          <a:xfrm>
            <a:off x="0" y="4536440"/>
            <a:ext cx="2179320" cy="207264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35" name="Rectangle 23"/>
          <p:cNvSpPr>
            <a:spLocks noChangeArrowheads="1"/>
          </p:cNvSpPr>
          <p:nvPr/>
        </p:nvSpPr>
        <p:spPr bwMode="auto">
          <a:xfrm>
            <a:off x="0" y="6477000"/>
            <a:ext cx="10058400" cy="1295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>
            <a:off x="0" y="4018280"/>
            <a:ext cx="10058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37" name="Rectangle 25"/>
          <p:cNvSpPr>
            <a:spLocks noChangeArrowheads="1"/>
          </p:cNvSpPr>
          <p:nvPr/>
        </p:nvSpPr>
        <p:spPr bwMode="auto">
          <a:xfrm>
            <a:off x="4495804" y="3505204"/>
            <a:ext cx="2032462" cy="59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sz="3100" b="1" i="0"/>
              <a:t>Auger, TA</a:t>
            </a:r>
            <a:endParaRPr lang="en-US" sz="3100" b="1"/>
          </a:p>
        </p:txBody>
      </p:sp>
      <p:sp>
        <p:nvSpPr>
          <p:cNvPr id="218138" name="Line 26"/>
          <p:cNvSpPr>
            <a:spLocks noChangeShapeType="1"/>
          </p:cNvSpPr>
          <p:nvPr/>
        </p:nvSpPr>
        <p:spPr bwMode="auto">
          <a:xfrm>
            <a:off x="0" y="4800601"/>
            <a:ext cx="100584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139" name="Rectangle 27"/>
          <p:cNvSpPr>
            <a:spLocks noChangeArrowheads="1"/>
          </p:cNvSpPr>
          <p:nvPr/>
        </p:nvSpPr>
        <p:spPr bwMode="auto">
          <a:xfrm>
            <a:off x="914400" y="4191000"/>
            <a:ext cx="4876796" cy="57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sz="3100" b="1" i="0"/>
              <a:t>JEM –EUSO or GcrA!!!</a:t>
            </a:r>
            <a:endParaRPr lang="en-US" b="1"/>
          </a:p>
        </p:txBody>
      </p:sp>
      <p:sp>
        <p:nvSpPr>
          <p:cNvPr id="218140" name="Rectangle 28"/>
          <p:cNvSpPr>
            <a:spLocks noChangeArrowheads="1"/>
          </p:cNvSpPr>
          <p:nvPr/>
        </p:nvSpPr>
        <p:spPr bwMode="auto">
          <a:xfrm>
            <a:off x="3688082" y="1471723"/>
            <a:ext cx="3271957" cy="5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i="0">
                <a:latin typeface="Chalkboard" pitchFamily="-108" charset="0"/>
              </a:rPr>
              <a:t>Increase Exposure</a:t>
            </a:r>
            <a:r>
              <a:rPr lang="en-US">
                <a:latin typeface="Chalkboard" pitchFamily="-108" charset="0"/>
              </a:rPr>
              <a:t>!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048005" y="3459482"/>
            <a:ext cx="1465808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 b="1" i="0">
                <a:solidFill>
                  <a:srgbClr val="FFFF00"/>
                </a:solidFill>
              </a:rPr>
              <a:t>Cen A??</a:t>
            </a: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>
            <a:off x="0" y="3581400"/>
            <a:ext cx="10058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>
            <a:off x="0" y="4145280"/>
            <a:ext cx="10058400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5867400" y="3048000"/>
            <a:ext cx="1621860" cy="59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sz="3100" i="0">
                <a:solidFill>
                  <a:srgbClr val="FF0000"/>
                </a:solidFill>
              </a:rPr>
              <a:t>IceCube</a:t>
            </a:r>
            <a:endParaRPr lang="en-US" sz="3100">
              <a:solidFill>
                <a:srgbClr val="800000"/>
              </a:solidFill>
            </a:endParaRP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5319877" y="4055217"/>
            <a:ext cx="4738523" cy="59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23" tIns="50911" rIns="101823" bIns="50911">
            <a:prstTxWarp prst="textNoShape">
              <a:avLst/>
            </a:prstTxWarp>
            <a:spAutoFit/>
          </a:bodyPr>
          <a:lstStyle/>
          <a:p>
            <a:r>
              <a:rPr lang="en-US" sz="3100" i="0">
                <a:solidFill>
                  <a:srgbClr val="FF0000"/>
                </a:solidFill>
              </a:rPr>
              <a:t>ARA, ARIANNA, KM3Net</a:t>
            </a:r>
            <a:endParaRPr lang="en-US" sz="310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2981961"/>
            <a:ext cx="2177888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HE neutrinos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3500121"/>
            <a:ext cx="2764211" cy="518375"/>
          </a:xfrm>
          <a:prstGeom prst="rect">
            <a:avLst/>
          </a:prstGeom>
          <a:noFill/>
        </p:spPr>
        <p:txBody>
          <a:bodyPr wrap="none" lIns="101823" tIns="50911" rIns="101823" bIns="50911" rtlCol="0">
            <a:spAutoFit/>
          </a:bodyPr>
          <a:lstStyle/>
          <a:p>
            <a:r>
              <a:rPr lang="en-US"/>
              <a:t>UHE cosmic rays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29403" y="2667000"/>
            <a:ext cx="3480093" cy="523166"/>
          </a:xfrm>
          <a:prstGeom prst="rect">
            <a:avLst/>
          </a:prstGeom>
          <a:noFill/>
        </p:spPr>
        <p:txBody>
          <a:bodyPr wrap="none" lIns="91388" tIns="45693" rIns="91388" bIns="45693" rtlCol="0">
            <a:spAutoFit/>
          </a:bodyPr>
          <a:lstStyle/>
          <a:p>
            <a:r>
              <a:rPr lang="en-US" sz="2800" i="0">
                <a:solidFill>
                  <a:srgbClr val="800000"/>
                </a:solidFill>
              </a:rPr>
              <a:t>Antares, ANITA, Rice</a:t>
            </a:r>
            <a:endParaRPr lang="en-US"/>
          </a:p>
        </p:txBody>
      </p:sp>
      <p:sp>
        <p:nvSpPr>
          <p:cNvPr id="38" name="Line 24"/>
          <p:cNvSpPr>
            <a:spLocks noChangeShapeType="1"/>
          </p:cNvSpPr>
          <p:nvPr/>
        </p:nvSpPr>
        <p:spPr bwMode="auto">
          <a:xfrm>
            <a:off x="0" y="3124200"/>
            <a:ext cx="10058400" cy="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/>
          </a:ln>
        </p:spPr>
        <p:txBody>
          <a:bodyPr wrap="none" lIns="101823" tIns="50911" rIns="101823" bIns="50911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posures_2011pessim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8182" t="11765" r="15455" b="15294"/>
              <a:stretch>
                <a:fillRect/>
              </a:stretch>
            </p:blipFill>
          </mc:Choice>
          <mc:Fallback>
            <p:blipFill>
              <a:blip r:embed="rId3"/>
              <a:srcRect l="8182" t="11765" r="15455" b="15294"/>
              <a:stretch>
                <a:fillRect/>
              </a:stretch>
            </p:blipFill>
          </mc:Fallback>
        </mc:AlternateContent>
        <p:spPr>
          <a:xfrm>
            <a:off x="526854" y="971198"/>
            <a:ext cx="8845746" cy="6801202"/>
          </a:xfr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2985624" y="228601"/>
            <a:ext cx="4087133" cy="707876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4000" i="0">
                <a:latin typeface="+mj-lt"/>
              </a:rPr>
              <a:t>Exposure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Exposures_2011opt2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8182" t="10588" r="15455" b="14118"/>
              <a:stretch>
                <a:fillRect/>
              </a:stretch>
            </p:blipFill>
          </mc:Choice>
          <mc:Fallback>
            <p:blipFill>
              <a:blip r:embed="rId3"/>
              <a:srcRect l="8182" t="10588" r="15455" b="14118"/>
              <a:stretch>
                <a:fillRect/>
              </a:stretch>
            </p:blipFill>
          </mc:Fallback>
        </mc:AlternateContent>
        <p:spPr>
          <a:xfrm>
            <a:off x="609601" y="838200"/>
            <a:ext cx="8840428" cy="6939674"/>
          </a:xfrm>
          <a:solidFill>
            <a:schemeClr val="tx1"/>
          </a:solidFill>
        </p:spPr>
      </p:pic>
      <p:sp>
        <p:nvSpPr>
          <p:cNvPr id="4" name="TextBox 3"/>
          <p:cNvSpPr txBox="1"/>
          <p:nvPr/>
        </p:nvSpPr>
        <p:spPr>
          <a:xfrm>
            <a:off x="2985624" y="152401"/>
            <a:ext cx="4087133" cy="707876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4000" i="0">
                <a:latin typeface="+mj-lt"/>
              </a:rPr>
              <a:t>Exposure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ric (Standard)">
  <a:themeElements>
    <a:clrScheme name="Generic (Standard) 2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000000"/>
      </a:accent1>
      <a:accent2>
        <a:srgbClr val="000099"/>
      </a:accent2>
      <a:accent3>
        <a:srgbClr val="AAAAAA"/>
      </a:accent3>
      <a:accent4>
        <a:srgbClr val="DADADA"/>
      </a:accent4>
      <a:accent5>
        <a:srgbClr val="AAA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Generic (Standard)">
      <a:majorFont>
        <a:latin typeface="Chalkboar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Ideafix:Software:Microsoft Office 98:Templates:Presentations:Generic (Standard)</Template>
  <TotalTime>17395</TotalTime>
  <Words>2511</Words>
  <Application>Microsoft Macintosh PowerPoint</Application>
  <PresentationFormat>Custom</PresentationFormat>
  <Paragraphs>628</Paragraphs>
  <Slides>107</Slides>
  <Notes>51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107</vt:i4>
      </vt:variant>
    </vt:vector>
  </HeadingPairs>
  <TitlesOfParts>
    <vt:vector size="110" baseType="lpstr">
      <vt:lpstr>Generic (Standard)</vt:lpstr>
      <vt:lpstr>Photo Editor Photo</vt:lpstr>
      <vt:lpstr>Document</vt:lpstr>
      <vt:lpstr>Slide 1</vt:lpstr>
      <vt:lpstr>Slide 2</vt:lpstr>
      <vt:lpstr>Slide 3</vt:lpstr>
      <vt:lpstr>Challenging Accelerators</vt:lpstr>
      <vt:lpstr>High Energy   Accelerators</vt:lpstr>
      <vt:lpstr>Slide 6</vt:lpstr>
      <vt:lpstr>Hillas Plot: Maximum Energy</vt:lpstr>
      <vt:lpstr>High Energy Cosmic Rays</vt:lpstr>
      <vt:lpstr>High Energy Cosmic Rays</vt:lpstr>
      <vt:lpstr>Slide 10</vt:lpstr>
      <vt:lpstr>Slide 11</vt:lpstr>
      <vt:lpstr>Direct Detection:  Things are getting interesting...</vt:lpstr>
      <vt:lpstr>Just Below the Knee...</vt:lpstr>
      <vt:lpstr>Above the Knee...</vt:lpstr>
      <vt:lpstr>Above the Knee...</vt:lpstr>
      <vt:lpstr>LHC tests of Hadronic Models</vt:lpstr>
      <vt:lpstr>Slide 17</vt:lpstr>
      <vt:lpstr>Slide 18</vt:lpstr>
      <vt:lpstr>Slide 19</vt:lpstr>
      <vt:lpstr>Slide 20</vt:lpstr>
      <vt:lpstr>“Cosmologically Meaningful Termination”</vt:lpstr>
      <vt:lpstr>Greisen-Zatsepin-Kuzmin cutoff</vt:lpstr>
      <vt:lpstr>Slide 23</vt:lpstr>
      <vt:lpstr>Slide 24</vt:lpstr>
      <vt:lpstr>Cosmogenic (GZK) Neutrinos &amp; Photons</vt:lpstr>
      <vt:lpstr>Slide 26</vt:lpstr>
      <vt:lpstr> Ultrahigh Energy Cosmic Rays Current Observatories</vt:lpstr>
      <vt:lpstr>The Pierre Auger Observatory</vt:lpstr>
      <vt:lpstr>surface detector</vt:lpstr>
      <vt:lpstr>tanks aligned seen from Los Leones</vt:lpstr>
      <vt:lpstr>4 times 6 telescopes overlooking the site</vt:lpstr>
      <vt:lpstr>Slide 32</vt:lpstr>
      <vt:lpstr>Telescope Array </vt:lpstr>
      <vt:lpstr>Slide 34</vt:lpstr>
      <vt:lpstr>Telescope Array SD spectrum</vt:lpstr>
      <vt:lpstr>Slide 36</vt:lpstr>
      <vt:lpstr>Slide 37</vt:lpstr>
      <vt:lpstr>Slide 38</vt:lpstr>
      <vt:lpstr>Slide 39</vt:lpstr>
      <vt:lpstr>Slide 40</vt:lpstr>
      <vt:lpstr>Slide 41</vt:lpstr>
      <vt:lpstr>High Energy Cosmic Rays</vt:lpstr>
      <vt:lpstr>CR arrival directions E &lt; 6 1019 eV</vt:lpstr>
      <vt:lpstr>Slide 44</vt:lpstr>
      <vt:lpstr>Galactic Magnetic Field:  Rotation Measures</vt:lpstr>
      <vt:lpstr>Slide 46</vt:lpstr>
      <vt:lpstr>Slide 47</vt:lpstr>
      <vt:lpstr>GZK Effect</vt:lpstr>
      <vt:lpstr>GZK Horizon</vt:lpstr>
      <vt:lpstr>Horizons:</vt:lpstr>
      <vt:lpstr>Inhomogeneous   Galaxy/Matter Distribution</vt:lpstr>
      <vt:lpstr>Pierre Auger:   consistent with Anisotropy  AGN catalog test</vt:lpstr>
      <vt:lpstr>Pierre Auger:   consistent with Anisotropy  AGN catalog test</vt:lpstr>
      <vt:lpstr>Pierre Auger:   consistent with Anisotropy  AGN catalog test</vt:lpstr>
      <vt:lpstr>Slide 55</vt:lpstr>
      <vt:lpstr>Centaurus A region</vt:lpstr>
      <vt:lpstr>Slide 57</vt:lpstr>
      <vt:lpstr>Centaurus A  1st id’ed UHECR source?</vt:lpstr>
      <vt:lpstr>Slide 59</vt:lpstr>
      <vt:lpstr>Separating Populations – 1,000 events</vt:lpstr>
      <vt:lpstr>Slide 61</vt:lpstr>
      <vt:lpstr>High Energy Cosmic Rays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GZK Horizon</vt:lpstr>
      <vt:lpstr>Heavy Composition at UHEs</vt:lpstr>
      <vt:lpstr>My Favorite Model:  Birth of fast spinning Pulsars</vt:lpstr>
      <vt:lpstr>My Favorite Model:  Birth of fast spinning Pulsars</vt:lpstr>
      <vt:lpstr>But Pulsars are born in Supernovae!</vt:lpstr>
      <vt:lpstr>Escape from Supernova Remnant:</vt:lpstr>
      <vt:lpstr>Escape from Supernova Remnant:</vt:lpstr>
      <vt:lpstr>Escape from Supernova Remnant:</vt:lpstr>
      <vt:lpstr>Heavy Composition</vt:lpstr>
      <vt:lpstr>Cosmogenic (GZK) Neutrinos &amp; Photons</vt:lpstr>
      <vt:lpstr>Slide 83</vt:lpstr>
      <vt:lpstr>Slide 84</vt:lpstr>
      <vt:lpstr>Slide 85</vt:lpstr>
      <vt:lpstr>Slide 86</vt:lpstr>
      <vt:lpstr>Cosmogenic (GZK) Neutrinos &amp; Photons</vt:lpstr>
      <vt:lpstr>Slide 88</vt:lpstr>
      <vt:lpstr>GZK/Cosmogenic Photons</vt:lpstr>
      <vt:lpstr>Auger Photon Limits</vt:lpstr>
      <vt:lpstr>Puzzling Composition*</vt:lpstr>
      <vt:lpstr>LHC data!!</vt:lpstr>
      <vt:lpstr>UHECRs return favor</vt:lpstr>
      <vt:lpstr>UHECRs return favor</vt:lpstr>
      <vt:lpstr>UHECRs return favor</vt:lpstr>
      <vt:lpstr>More Statistics at the Highest energies</vt:lpstr>
      <vt:lpstr>Scratching the Surface</vt:lpstr>
      <vt:lpstr>Slide 98</vt:lpstr>
      <vt:lpstr>Slide 99</vt:lpstr>
      <vt:lpstr>JEM-EUSO JAXA, ESA, NASA </vt:lpstr>
      <vt:lpstr>Slide 101</vt:lpstr>
      <vt:lpstr>Slide 102</vt:lpstr>
      <vt:lpstr>Slide 103</vt:lpstr>
      <vt:lpstr>Radio, Microwave, Radar...</vt:lpstr>
      <vt:lpstr>Slide 105</vt:lpstr>
      <vt:lpstr>Slide 106</vt:lpstr>
      <vt:lpstr>Slide 107</vt:lpstr>
    </vt:vector>
  </TitlesOfParts>
  <Company>University of Chicago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Highest Energy Paticles from the Sky</dc:title>
  <dc:creator>Angela Olinto</dc:creator>
  <cp:lastModifiedBy>Angela Olinto</cp:lastModifiedBy>
  <cp:revision>1467</cp:revision>
  <cp:lastPrinted>2011-09-07T23:23:40Z</cp:lastPrinted>
  <dcterms:created xsi:type="dcterms:W3CDTF">2011-11-16T13:01:12Z</dcterms:created>
  <dcterms:modified xsi:type="dcterms:W3CDTF">2011-11-16T13:01:45Z</dcterms:modified>
</cp:coreProperties>
</file>