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6"/>
  </p:notesMasterIdLst>
  <p:sldIdLst>
    <p:sldId id="413" r:id="rId2"/>
    <p:sldId id="473" r:id="rId3"/>
    <p:sldId id="384" r:id="rId4"/>
    <p:sldId id="385" r:id="rId5"/>
    <p:sldId id="389" r:id="rId6"/>
    <p:sldId id="293" r:id="rId7"/>
    <p:sldId id="294" r:id="rId8"/>
    <p:sldId id="297" r:id="rId9"/>
    <p:sldId id="296" r:id="rId10"/>
    <p:sldId id="298" r:id="rId11"/>
    <p:sldId id="303" r:id="rId12"/>
    <p:sldId id="304" r:id="rId13"/>
    <p:sldId id="302" r:id="rId14"/>
    <p:sldId id="356" r:id="rId15"/>
    <p:sldId id="264" r:id="rId16"/>
    <p:sldId id="307" r:id="rId17"/>
    <p:sldId id="308" r:id="rId18"/>
    <p:sldId id="409" r:id="rId19"/>
    <p:sldId id="301" r:id="rId20"/>
    <p:sldId id="312" r:id="rId21"/>
    <p:sldId id="406" r:id="rId22"/>
    <p:sldId id="315" r:id="rId23"/>
    <p:sldId id="314" r:id="rId24"/>
    <p:sldId id="313" r:id="rId25"/>
    <p:sldId id="318" r:id="rId26"/>
    <p:sldId id="316" r:id="rId27"/>
    <p:sldId id="317" r:id="rId28"/>
    <p:sldId id="319" r:id="rId29"/>
    <p:sldId id="386" r:id="rId30"/>
    <p:sldId id="322" r:id="rId31"/>
    <p:sldId id="323" r:id="rId32"/>
    <p:sldId id="411" r:id="rId33"/>
    <p:sldId id="324" r:id="rId34"/>
    <p:sldId id="417" r:id="rId35"/>
    <p:sldId id="469" r:id="rId36"/>
    <p:sldId id="326" r:id="rId37"/>
    <p:sldId id="327" r:id="rId38"/>
    <p:sldId id="387" r:id="rId39"/>
    <p:sldId id="328" r:id="rId40"/>
    <p:sldId id="407" r:id="rId41"/>
    <p:sldId id="329" r:id="rId42"/>
    <p:sldId id="330" r:id="rId43"/>
    <p:sldId id="412" r:id="rId44"/>
    <p:sldId id="337" r:id="rId45"/>
    <p:sldId id="338" r:id="rId46"/>
    <p:sldId id="438" r:id="rId47"/>
    <p:sldId id="341" r:id="rId48"/>
    <p:sldId id="358" r:id="rId49"/>
    <p:sldId id="359" r:id="rId50"/>
    <p:sldId id="360" r:id="rId51"/>
    <p:sldId id="449" r:id="rId52"/>
    <p:sldId id="450" r:id="rId53"/>
    <p:sldId id="451" r:id="rId54"/>
    <p:sldId id="371" r:id="rId55"/>
    <p:sldId id="452" r:id="rId56"/>
    <p:sldId id="453" r:id="rId57"/>
    <p:sldId id="454" r:id="rId58"/>
    <p:sldId id="455" r:id="rId59"/>
    <p:sldId id="458" r:id="rId60"/>
    <p:sldId id="459" r:id="rId61"/>
    <p:sldId id="460" r:id="rId62"/>
    <p:sldId id="468" r:id="rId63"/>
    <p:sldId id="461" r:id="rId64"/>
    <p:sldId id="463" r:id="rId65"/>
    <p:sldId id="462" r:id="rId66"/>
    <p:sldId id="464" r:id="rId67"/>
    <p:sldId id="465" r:id="rId68"/>
    <p:sldId id="471" r:id="rId69"/>
    <p:sldId id="372" r:id="rId70"/>
    <p:sldId id="467" r:id="rId71"/>
    <p:sldId id="342" r:id="rId72"/>
    <p:sldId id="345" r:id="rId73"/>
    <p:sldId id="470" r:id="rId74"/>
    <p:sldId id="472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6A684"/>
    <a:srgbClr val="D19601"/>
    <a:srgbClr val="CC9900"/>
    <a:srgbClr val="996633"/>
    <a:srgbClr val="328396"/>
    <a:srgbClr val="7EC4D4"/>
    <a:srgbClr val="84C6D6"/>
    <a:srgbClr val="381DAB"/>
    <a:srgbClr val="CD15B3"/>
    <a:srgbClr val="3C57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52" autoAdjust="0"/>
    <p:restoredTop sz="94180" autoAdjust="0"/>
  </p:normalViewPr>
  <p:slideViewPr>
    <p:cSldViewPr>
      <p:cViewPr>
        <p:scale>
          <a:sx n="77" d="100"/>
          <a:sy n="77" d="100"/>
        </p:scale>
        <p:origin x="-36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B13B2-EA8E-4930-9A4C-13F1779EF11E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63409-0DC0-486B-8D28-724C4F5D7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BAF584-DEBC-4DC4-8DDC-AA7221A973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76.png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6.png"/><Relationship Id="rId7" Type="http://schemas.openxmlformats.org/officeDocument/2006/relationships/image" Target="../media/image8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9.png"/><Relationship Id="rId4" Type="http://schemas.openxmlformats.org/officeDocument/2006/relationships/image" Target="../media/image2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24.png"/><Relationship Id="rId7" Type="http://schemas.openxmlformats.org/officeDocument/2006/relationships/image" Target="../media/image231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10" Type="http://schemas.openxmlformats.org/officeDocument/2006/relationships/image" Target="../media/image251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407275" cy="1981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C9900"/>
                </a:solidFill>
                <a:latin typeface="Kristen ITC" pitchFamily="66" charset="0"/>
              </a:rPr>
              <a:t>Tracing CP-violation in low energy Lepton Flavor Violating processes</a:t>
            </a:r>
            <a:endParaRPr lang="en-US" b="1" dirty="0">
              <a:solidFill>
                <a:srgbClr val="CC9900"/>
              </a:solidFill>
              <a:latin typeface="Kristen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3255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Castellar" pitchFamily="18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risten ITC" pitchFamily="66" charset="0"/>
              </a:rPr>
              <a:t>YASAMAN  FARZAN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86A684"/>
                </a:solidFill>
                <a:latin typeface="Bradley Hand ITC" pitchFamily="66" charset="0"/>
              </a:rPr>
              <a:t>IPM, Tehran</a:t>
            </a:r>
            <a:endParaRPr lang="en-US" b="1" dirty="0">
              <a:solidFill>
                <a:srgbClr val="86A684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advTm="20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CP-violation in the lepton sector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169736"/>
          </a:xfrm>
        </p:spPr>
        <p:txBody>
          <a:bodyPr>
            <a:normAutofit/>
          </a:bodyPr>
          <a:lstStyle/>
          <a:p>
            <a:r>
              <a:rPr lang="en-US" dirty="0" smtClean="0"/>
              <a:t>Neutrino mass matrix contains </a:t>
            </a:r>
            <a:r>
              <a:rPr lang="en-US" dirty="0" smtClean="0">
                <a:solidFill>
                  <a:srgbClr val="D19601"/>
                </a:solidFill>
              </a:rPr>
              <a:t>one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D19601"/>
                </a:solidFill>
              </a:rPr>
              <a:t>more</a:t>
            </a:r>
            <a:r>
              <a:rPr lang="en-US" dirty="0" smtClean="0"/>
              <a:t>) CP-violating phase.</a:t>
            </a:r>
          </a:p>
          <a:p>
            <a:r>
              <a:rPr lang="en-US" dirty="0" smtClean="0">
                <a:solidFill>
                  <a:srgbClr val="D19601"/>
                </a:solidFill>
              </a:rPr>
              <a:t>CP-violation in the neutrino mixing matrix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Superbeam</a:t>
            </a:r>
            <a:endParaRPr lang="en-US" dirty="0" smtClean="0"/>
          </a:p>
          <a:p>
            <a:r>
              <a:rPr lang="en-US" dirty="0" smtClean="0"/>
              <a:t>Nu-factory</a:t>
            </a:r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276600"/>
            <a:ext cx="4762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EDM and MDM under CP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0079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CP: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CP: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MDM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conserves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CP but EDM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violates </a:t>
            </a:r>
            <a:r>
              <a:rPr lang="en-US" dirty="0" smtClean="0">
                <a:solidFill>
                  <a:schemeClr val="tx1"/>
                </a:solidFill>
              </a:rPr>
              <a:t>CP.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5667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819400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733800"/>
            <a:ext cx="2209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733800"/>
            <a:ext cx="2533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895600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triped Right Arrow 13"/>
          <p:cNvSpPr/>
          <p:nvPr/>
        </p:nvSpPr>
        <p:spPr>
          <a:xfrm>
            <a:off x="4343400" y="2971800"/>
            <a:ext cx="978408" cy="3048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4419600" y="3733800"/>
            <a:ext cx="978408" cy="3048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489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93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D19601"/>
                </a:solidFill>
              </a:rPr>
              <a:t>Present bound and prospects for improvement</a:t>
            </a:r>
            <a:endParaRPr lang="en-US" sz="3600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371600"/>
            <a:ext cx="740664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Present bound:                                               [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PDG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800" dirty="0" smtClean="0"/>
              <a:t>Near future</a:t>
            </a:r>
            <a:r>
              <a:rPr lang="en-US" sz="2400" dirty="0" smtClean="0"/>
              <a:t>: </a:t>
            </a:r>
          </a:p>
          <a:p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DeMille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et al</a:t>
            </a:r>
          </a:p>
          <a:p>
            <a:endParaRPr lang="en-US" sz="2400" dirty="0" smtClean="0"/>
          </a:p>
          <a:p>
            <a:r>
              <a:rPr lang="en-US" sz="2400" dirty="0" smtClean="0"/>
              <a:t>Foreseeable future: </a:t>
            </a: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Lamoreaux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nucl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-ex/0109014</a:t>
            </a:r>
          </a:p>
          <a:p>
            <a:r>
              <a:rPr lang="en-US" sz="2400" dirty="0" smtClean="0"/>
              <a:t>(employing solid state techniques; Shapiro’s old idea) </a:t>
            </a:r>
          </a:p>
          <a:p>
            <a:r>
              <a:rPr lang="en-US" sz="2400" dirty="0" smtClean="0"/>
              <a:t>The phase of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CKM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 The phases of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PMNS</a:t>
            </a:r>
            <a:r>
              <a:rPr lang="en-US" sz="2400" dirty="0" smtClean="0"/>
              <a:t>:                                   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Gouvea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</a:rPr>
              <a:t>Gopalakrishna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, PRD72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Positive signal                New Physics</a:t>
            </a: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295400"/>
            <a:ext cx="39052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86000"/>
            <a:ext cx="476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triped Right Arrow 7"/>
          <p:cNvSpPr/>
          <p:nvPr/>
        </p:nvSpPr>
        <p:spPr>
          <a:xfrm>
            <a:off x="4572000" y="2438400"/>
            <a:ext cx="978408" cy="3048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286000"/>
            <a:ext cx="1952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581400"/>
            <a:ext cx="100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733801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triped Right Arrow 11"/>
          <p:cNvSpPr/>
          <p:nvPr/>
        </p:nvSpPr>
        <p:spPr>
          <a:xfrm>
            <a:off x="4495800" y="3657600"/>
            <a:ext cx="978408" cy="3048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581400"/>
            <a:ext cx="476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5334000"/>
            <a:ext cx="2750228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4876800"/>
            <a:ext cx="2209800" cy="38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triped Right Arrow 14"/>
          <p:cNvSpPr/>
          <p:nvPr/>
        </p:nvSpPr>
        <p:spPr>
          <a:xfrm>
            <a:off x="3505200" y="6172200"/>
            <a:ext cx="978408" cy="3048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939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Summary 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7406640" cy="2721936"/>
          </a:xfrm>
        </p:spPr>
        <p:txBody>
          <a:bodyPr>
            <a:normAutofit/>
          </a:bodyPr>
          <a:lstStyle/>
          <a:p>
            <a:r>
              <a:rPr lang="en-US" dirty="0" smtClean="0"/>
              <a:t>Detection of nonzero rate for </a:t>
            </a:r>
            <a:r>
              <a:rPr lang="en-US" dirty="0" smtClean="0">
                <a:solidFill>
                  <a:srgbClr val="D19601"/>
                </a:solidFill>
              </a:rPr>
              <a:t>LFV processes </a:t>
            </a:r>
            <a:r>
              <a:rPr lang="en-US" dirty="0" smtClean="0"/>
              <a:t>such as </a:t>
            </a:r>
          </a:p>
          <a:p>
            <a:r>
              <a:rPr lang="en-US" dirty="0" smtClean="0"/>
              <a:t>                or             conversion  as well as nonzero </a:t>
            </a:r>
            <a:r>
              <a:rPr lang="en-US" dirty="0" smtClean="0">
                <a:solidFill>
                  <a:srgbClr val="D19601"/>
                </a:solidFill>
              </a:rPr>
              <a:t>electron EDM </a:t>
            </a:r>
            <a:r>
              <a:rPr lang="en-US" dirty="0" smtClean="0">
                <a:solidFill>
                  <a:schemeClr val="tx1"/>
                </a:solidFill>
              </a:rPr>
              <a:t> would </a:t>
            </a:r>
            <a:r>
              <a:rPr lang="en-US" dirty="0" smtClean="0"/>
              <a:t>indicates </a:t>
            </a:r>
            <a:r>
              <a:rPr lang="en-US" dirty="0" smtClean="0">
                <a:solidFill>
                  <a:srgbClr val="D19601"/>
                </a:solidFill>
              </a:rPr>
              <a:t>NEW PHYSICS BSM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124200"/>
            <a:ext cx="1366837" cy="45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124200"/>
            <a:ext cx="10450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Tantalizing hints for BSM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26936"/>
          </a:xfrm>
        </p:spPr>
        <p:txBody>
          <a:bodyPr/>
          <a:lstStyle/>
          <a:p>
            <a:r>
              <a:rPr lang="en-US" dirty="0" smtClean="0">
                <a:solidFill>
                  <a:srgbClr val="D19601"/>
                </a:solidFill>
              </a:rPr>
              <a:t>Observational hints:</a:t>
            </a:r>
          </a:p>
          <a:p>
            <a:pPr marL="541782" indent="-51435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Dark matter</a:t>
            </a:r>
          </a:p>
          <a:p>
            <a:pPr marL="541782" indent="-51435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Deviation of                from SM prediction</a:t>
            </a:r>
          </a:p>
          <a:p>
            <a:pPr marL="541782" indent="-51435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marL="541782" indent="-514350"/>
            <a:r>
              <a:rPr lang="en-US" dirty="0" smtClean="0">
                <a:solidFill>
                  <a:srgbClr val="D19601"/>
                </a:solidFill>
              </a:rPr>
              <a:t>Theoretical  hints:</a:t>
            </a:r>
          </a:p>
          <a:p>
            <a:pPr marL="541782" indent="-51435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Hierarchy problem</a:t>
            </a:r>
          </a:p>
          <a:p>
            <a:pPr marL="541782" indent="-514350">
              <a:buAutoNum type="arabicParenR"/>
            </a:pPr>
            <a:r>
              <a:rPr lang="en-US" dirty="0" smtClean="0">
                <a:solidFill>
                  <a:schemeClr val="tx1"/>
                </a:solidFill>
              </a:rPr>
              <a:t>Quest for unification</a:t>
            </a:r>
          </a:p>
          <a:p>
            <a:pPr marL="541782" indent="-514350"/>
            <a:endParaRPr lang="en-US" dirty="0" smtClean="0">
              <a:solidFill>
                <a:srgbClr val="D1960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743200"/>
            <a:ext cx="1219200" cy="44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9601"/>
                </a:solidFill>
              </a:rPr>
              <a:t>Models predicting heavy states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     SUSY models</a:t>
            </a:r>
          </a:p>
          <a:p>
            <a:r>
              <a:rPr lang="en-US" dirty="0" smtClean="0"/>
              <a:t>      Extra dimensions</a:t>
            </a:r>
          </a:p>
          <a:p>
            <a:r>
              <a:rPr lang="en-US" dirty="0" smtClean="0"/>
              <a:t>      various  Higgs models</a:t>
            </a:r>
          </a:p>
          <a:p>
            <a:r>
              <a:rPr lang="en-US" dirty="0" smtClean="0"/>
              <a:t>      …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dirty="0" smtClean="0">
              <a:solidFill>
                <a:srgbClr val="D1960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D19601"/>
                </a:solidFill>
              </a:rPr>
              <a:t>Minimal </a:t>
            </a:r>
            <a:r>
              <a:rPr lang="en-US" sz="2800" dirty="0" err="1" smtClean="0">
                <a:solidFill>
                  <a:srgbClr val="D19601"/>
                </a:solidFill>
              </a:rPr>
              <a:t>Supersymmetric</a:t>
            </a:r>
            <a:r>
              <a:rPr lang="en-US" sz="2800" dirty="0" smtClean="0">
                <a:solidFill>
                  <a:srgbClr val="D19601"/>
                </a:solidFill>
              </a:rPr>
              <a:t> Standard Model </a:t>
            </a:r>
          </a:p>
          <a:p>
            <a:pPr>
              <a:buNone/>
            </a:pP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86A684"/>
                </a:solidFill>
              </a:rPr>
              <a:t>MSSM</a:t>
            </a:r>
            <a:r>
              <a:rPr lang="en-US" sz="2800" dirty="0" smtClean="0"/>
              <a:t>) arguably is the most popular one and is the focus of my talk.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962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 these models predict heavy particles to be directly produced at LHC….</a:t>
            </a:r>
            <a:endParaRPr lang="en-US" sz="2400" dirty="0"/>
          </a:p>
        </p:txBody>
      </p:sp>
    </p:spTree>
  </p:cSld>
  <p:clrMapOvr>
    <a:masterClrMapping/>
  </p:clrMapOvr>
  <p:transition advTm="1129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Limitations of LHC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550736"/>
          </a:xfrm>
        </p:spPr>
        <p:txBody>
          <a:bodyPr>
            <a:normAutofit/>
          </a:bodyPr>
          <a:lstStyle/>
          <a:p>
            <a:r>
              <a:rPr lang="en-US" dirty="0" smtClean="0"/>
              <a:t> In general, the small </a:t>
            </a:r>
            <a:r>
              <a:rPr lang="en-US" dirty="0" smtClean="0">
                <a:solidFill>
                  <a:srgbClr val="D19601"/>
                </a:solidFill>
              </a:rPr>
              <a:t>LFV</a:t>
            </a:r>
            <a:r>
              <a:rPr lang="en-US" dirty="0" smtClean="0"/>
              <a:t> parameters of the MSSM cannot be measured by </a:t>
            </a:r>
            <a:r>
              <a:rPr lang="en-US" dirty="0" smtClean="0">
                <a:solidFill>
                  <a:srgbClr val="D19601"/>
                </a:solidFill>
              </a:rPr>
              <a:t>LHC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See however, </a:t>
            </a:r>
            <a:r>
              <a:rPr lang="en-US" dirty="0" err="1" smtClean="0">
                <a:solidFill>
                  <a:srgbClr val="86A684"/>
                </a:solidFill>
              </a:rPr>
              <a:t>kaneko</a:t>
            </a:r>
            <a:r>
              <a:rPr lang="en-US" dirty="0" smtClean="0">
                <a:solidFill>
                  <a:srgbClr val="86A684"/>
                </a:solidFill>
              </a:rPr>
              <a:t> et al.,  </a:t>
            </a:r>
            <a:r>
              <a:rPr lang="en-US" sz="2400" dirty="0" smtClean="0">
                <a:solidFill>
                  <a:srgbClr val="86A684"/>
                </a:solidFill>
              </a:rPr>
              <a:t>Measuring Lepton Flavor Violation at LHC with Long-Lived </a:t>
            </a:r>
            <a:r>
              <a:rPr lang="en-US" sz="2400" dirty="0" err="1" smtClean="0">
                <a:solidFill>
                  <a:srgbClr val="86A684"/>
                </a:solidFill>
              </a:rPr>
              <a:t>Slepton</a:t>
            </a:r>
            <a:r>
              <a:rPr lang="en-US" sz="2400" dirty="0" smtClean="0">
                <a:solidFill>
                  <a:srgbClr val="86A684"/>
                </a:solidFill>
              </a:rPr>
              <a:t> in the </a:t>
            </a:r>
            <a:r>
              <a:rPr lang="en-US" sz="2400" dirty="0" err="1" smtClean="0">
                <a:solidFill>
                  <a:srgbClr val="86A684"/>
                </a:solidFill>
              </a:rPr>
              <a:t>Coannihilation</a:t>
            </a:r>
            <a:r>
              <a:rPr lang="en-US" sz="2400" dirty="0" smtClean="0">
                <a:solidFill>
                  <a:srgbClr val="86A684"/>
                </a:solidFill>
              </a:rPr>
              <a:t> Region, PRD78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609600"/>
            <a:ext cx="740664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D19601"/>
                </a:solidFill>
              </a:rPr>
              <a:t>Limitations of LHC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007936"/>
          </a:xfrm>
        </p:spPr>
        <p:txBody>
          <a:bodyPr>
            <a:normAutofit/>
          </a:bodyPr>
          <a:lstStyle/>
          <a:p>
            <a:r>
              <a:rPr lang="en-US" dirty="0" smtClean="0"/>
              <a:t>Suppose </a:t>
            </a:r>
            <a:r>
              <a:rPr lang="en-US" dirty="0" smtClean="0">
                <a:solidFill>
                  <a:srgbClr val="D19601"/>
                </a:solidFill>
              </a:rPr>
              <a:t>SUSY </a:t>
            </a:r>
            <a:r>
              <a:rPr lang="en-US" dirty="0" smtClean="0"/>
              <a:t>(or some other </a:t>
            </a:r>
            <a:r>
              <a:rPr lang="en-US" dirty="0" smtClean="0">
                <a:solidFill>
                  <a:srgbClr val="0070C0"/>
                </a:solidFill>
              </a:rPr>
              <a:t>BSM</a:t>
            </a:r>
            <a:r>
              <a:rPr lang="en-US" dirty="0" smtClean="0"/>
              <a:t>) is discovered</a:t>
            </a:r>
          </a:p>
          <a:p>
            <a:r>
              <a:rPr lang="en-US" dirty="0" smtClean="0"/>
              <a:t>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62AC"/>
                </a:solidFill>
              </a:rPr>
              <a:t>LHC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D19601"/>
                </a:solidFill>
              </a:rPr>
              <a:t>Little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D19601"/>
                </a:solidFill>
              </a:rPr>
              <a:t>none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can be learned  about the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C9900"/>
                </a:solidFill>
              </a:rPr>
              <a:t>CP-violating 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dirty="0" smtClean="0"/>
              <a:t>hases in the lepton sector at</a:t>
            </a:r>
            <a:r>
              <a:rPr lang="en-US" dirty="0" smtClean="0">
                <a:solidFill>
                  <a:srgbClr val="0062AC"/>
                </a:solidFill>
              </a:rPr>
              <a:t> LHC</a:t>
            </a:r>
            <a:r>
              <a:rPr lang="en-US" dirty="0" smtClean="0"/>
              <a:t> (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see however, 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Godbole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Czech J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Physc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55;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Heinemeyer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and Velasco,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hep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-ph/0506267;  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Kittel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hep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-ph/0504183 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D19601"/>
                </a:solidFill>
              </a:rPr>
              <a:t>                                           </a:t>
            </a:r>
            <a:r>
              <a:rPr lang="en-US" dirty="0" smtClean="0">
                <a:solidFill>
                  <a:srgbClr val="3C5784"/>
                </a:solidFill>
              </a:rPr>
              <a:t>ILC</a:t>
            </a:r>
          </a:p>
          <a:p>
            <a:r>
              <a:rPr lang="en-US" dirty="0" smtClean="0"/>
              <a:t>Measuring CP-violation</a:t>
            </a:r>
          </a:p>
          <a:p>
            <a:r>
              <a:rPr lang="en-US" dirty="0" smtClean="0"/>
              <a:t>                                           </a:t>
            </a:r>
            <a:r>
              <a:rPr lang="en-US" sz="2400" dirty="0" smtClean="0">
                <a:solidFill>
                  <a:srgbClr val="3C5784"/>
                </a:solidFill>
              </a:rPr>
              <a:t>Low energy </a:t>
            </a:r>
            <a:r>
              <a:rPr lang="en-US" dirty="0" smtClean="0">
                <a:solidFill>
                  <a:srgbClr val="3C5784"/>
                </a:solidFill>
              </a:rPr>
              <a:t>experiments</a:t>
            </a:r>
          </a:p>
          <a:p>
            <a:r>
              <a:rPr lang="en-US" dirty="0" smtClean="0"/>
              <a:t>Searches for </a:t>
            </a:r>
            <a:r>
              <a:rPr lang="en-US" dirty="0" smtClean="0">
                <a:solidFill>
                  <a:srgbClr val="D19601"/>
                </a:solidFill>
              </a:rPr>
              <a:t>EDMs</a:t>
            </a:r>
            <a:r>
              <a:rPr lang="en-US" dirty="0" smtClean="0"/>
              <a:t> can teach us about the </a:t>
            </a:r>
            <a:r>
              <a:rPr lang="en-US" dirty="0" smtClean="0">
                <a:solidFill>
                  <a:srgbClr val="0062AC"/>
                </a:solidFill>
              </a:rPr>
              <a:t>CP-violating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phases</a:t>
            </a:r>
          </a:p>
          <a:p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 rot="2056677" flipV="1">
            <a:off x="4720078" y="4824290"/>
            <a:ext cx="685800" cy="19614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19470263" flipV="1">
            <a:off x="4717619" y="4448076"/>
            <a:ext cx="685800" cy="19614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504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Degeneracy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solve </a:t>
            </a:r>
            <a:r>
              <a:rPr lang="en-US" dirty="0" err="1" smtClean="0"/>
              <a:t>degeneracies</a:t>
            </a:r>
            <a:r>
              <a:rPr lang="en-US" dirty="0" smtClean="0"/>
              <a:t> among the parameters of the underlying theory,  any  low energy experiment sensitive to CP-violating phases is welcome.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noFill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Importance of CP-violation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2459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6A684"/>
                </a:solidFill>
              </a:rPr>
              <a:t>Sakharov’s conditions </a:t>
            </a:r>
          </a:p>
          <a:p>
            <a:endParaRPr lang="en-US" dirty="0" smtClean="0">
              <a:solidFill>
                <a:srgbClr val="86A684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86A684"/>
                </a:solidFill>
              </a:rPr>
              <a:t>dynamically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creating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D19601"/>
                </a:solidFill>
              </a:rPr>
              <a:t>Baryon asymmetry </a:t>
            </a:r>
            <a:r>
              <a:rPr lang="en-US" dirty="0" smtClean="0">
                <a:solidFill>
                  <a:schemeClr val="tx1"/>
                </a:solidFill>
              </a:rPr>
              <a:t>of the universe</a:t>
            </a:r>
          </a:p>
          <a:p>
            <a:endParaRPr lang="en-US" dirty="0" smtClean="0">
              <a:solidFill>
                <a:srgbClr val="D19601"/>
              </a:solidFill>
            </a:endParaRPr>
          </a:p>
          <a:p>
            <a:endParaRPr lang="en-US" dirty="0" smtClean="0">
              <a:solidFill>
                <a:srgbClr val="D19601"/>
              </a:solidFill>
            </a:endParaRPr>
          </a:p>
          <a:p>
            <a:endParaRPr lang="en-US" dirty="0" smtClean="0">
              <a:solidFill>
                <a:srgbClr val="D19601"/>
              </a:solidFill>
            </a:endParaRPr>
          </a:p>
          <a:p>
            <a:endParaRPr lang="en-US" dirty="0" smtClean="0">
              <a:solidFill>
                <a:srgbClr val="D1960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3295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This talk is based on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864936"/>
          </a:xfrm>
        </p:spPr>
        <p:txBody>
          <a:bodyPr/>
          <a:lstStyle/>
          <a:p>
            <a:r>
              <a:rPr lang="en-US" dirty="0" smtClean="0">
                <a:solidFill>
                  <a:srgbClr val="86A684"/>
                </a:solidFill>
              </a:rPr>
              <a:t>Y. F., JHEP 0707 (07) 54 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rgbClr val="86A684"/>
                </a:solidFill>
              </a:rPr>
              <a:t>Ayazi</a:t>
            </a:r>
            <a:r>
              <a:rPr lang="en-US" dirty="0" smtClean="0">
                <a:solidFill>
                  <a:srgbClr val="86A684"/>
                </a:solidFill>
              </a:rPr>
              <a:t> and </a:t>
            </a:r>
            <a:r>
              <a:rPr lang="en-US" dirty="0" err="1" smtClean="0">
                <a:solidFill>
                  <a:srgbClr val="86A684"/>
                </a:solidFill>
              </a:rPr>
              <a:t>Farzan</a:t>
            </a:r>
            <a:r>
              <a:rPr lang="en-US" dirty="0" smtClean="0">
                <a:solidFill>
                  <a:srgbClr val="86A684"/>
                </a:solidFill>
              </a:rPr>
              <a:t>, JHEP 0901:022,2009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86A684"/>
                </a:solidFill>
              </a:rPr>
              <a:t>Y.F. , PLB677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86A684"/>
                </a:solidFill>
              </a:rPr>
              <a:t>Y.F.  And </a:t>
            </a:r>
            <a:r>
              <a:rPr lang="en-US" dirty="0" err="1" smtClean="0">
                <a:solidFill>
                  <a:srgbClr val="86A684"/>
                </a:solidFill>
              </a:rPr>
              <a:t>Saereh</a:t>
            </a:r>
            <a:r>
              <a:rPr lang="en-US" dirty="0" smtClean="0">
                <a:solidFill>
                  <a:srgbClr val="86A684"/>
                </a:solidFill>
              </a:rPr>
              <a:t> </a:t>
            </a:r>
            <a:r>
              <a:rPr lang="en-US" dirty="0" err="1" smtClean="0">
                <a:solidFill>
                  <a:srgbClr val="86A684"/>
                </a:solidFill>
              </a:rPr>
              <a:t>Najjari</a:t>
            </a:r>
            <a:r>
              <a:rPr lang="en-US" dirty="0" smtClean="0">
                <a:solidFill>
                  <a:srgbClr val="86A684"/>
                </a:solidFill>
              </a:rPr>
              <a:t>, </a:t>
            </a:r>
            <a:r>
              <a:rPr lang="en-US" dirty="0" err="1" smtClean="0">
                <a:solidFill>
                  <a:srgbClr val="86A684"/>
                </a:solidFill>
                <a:latin typeface="Comic Sans MS" pitchFamily="66" charset="0"/>
              </a:rPr>
              <a:t>arXiv</a:t>
            </a:r>
            <a:r>
              <a:rPr lang="en-US" dirty="0" smtClean="0">
                <a:solidFill>
                  <a:srgbClr val="86A684"/>
                </a:solidFill>
                <a:latin typeface="Comic Sans MS" pitchFamily="66" charset="0"/>
              </a:rPr>
              <a:t>: 1001.3207 , to appear in PLB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Interplay of LFV and CP-violation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1850064"/>
            <a:ext cx="7406640" cy="5007936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Conventional wisdom </a:t>
            </a:r>
            <a:r>
              <a:rPr lang="en-US" dirty="0" smtClean="0"/>
              <a:t>as well as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tradition </a:t>
            </a:r>
            <a:r>
              <a:rPr lang="en-US" dirty="0" smtClean="0"/>
              <a:t>say  to look for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LFV parameters </a:t>
            </a:r>
            <a:r>
              <a:rPr lang="en-US" dirty="0" smtClean="0"/>
              <a:t>we should focus on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LFV processes </a:t>
            </a:r>
            <a:r>
              <a:rPr lang="en-US" dirty="0" smtClean="0"/>
              <a:t>and  to learn   about the </a:t>
            </a:r>
            <a:r>
              <a:rPr lang="en-US" dirty="0" smtClean="0">
                <a:solidFill>
                  <a:srgbClr val="86A684"/>
                </a:solidFill>
              </a:rPr>
              <a:t>CP-violation</a:t>
            </a:r>
            <a:r>
              <a:rPr lang="en-US" dirty="0" smtClean="0"/>
              <a:t> we should study the </a:t>
            </a:r>
            <a:r>
              <a:rPr lang="en-US" dirty="0" smtClean="0">
                <a:solidFill>
                  <a:srgbClr val="86A684"/>
                </a:solidFill>
              </a:rPr>
              <a:t>EDM</a:t>
            </a:r>
            <a:r>
              <a:rPr lang="en-US" dirty="0" smtClean="0"/>
              <a:t>s. </a:t>
            </a:r>
          </a:p>
          <a:p>
            <a:endParaRPr lang="en-US" dirty="0" smtClean="0"/>
          </a:p>
          <a:p>
            <a:r>
              <a:rPr lang="en-US" dirty="0" smtClean="0"/>
              <a:t>Can we learn about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CP-violation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LFV processes</a:t>
            </a:r>
            <a:r>
              <a:rPr lang="en-US" dirty="0" smtClean="0"/>
              <a:t> 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      Synergies of</a:t>
            </a:r>
            <a:r>
              <a:rPr lang="en-US" dirty="0" smtClean="0">
                <a:solidFill>
                  <a:srgbClr val="86A684"/>
                </a:solidFill>
              </a:rPr>
              <a:t> EDM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86A684"/>
                </a:solidFill>
              </a:rPr>
              <a:t>LFV</a:t>
            </a:r>
            <a:r>
              <a:rPr lang="en-US" dirty="0" smtClean="0"/>
              <a:t> searches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2438400"/>
            <a:ext cx="7406640" cy="16764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Can we derive information on </a:t>
            </a:r>
            <a:r>
              <a:rPr lang="en-US" i="1" dirty="0" smtClean="0">
                <a:solidFill>
                  <a:srgbClr val="D19601"/>
                </a:solidFill>
              </a:rPr>
              <a:t>CP-violation</a:t>
            </a:r>
            <a:r>
              <a:rPr lang="en-US" dirty="0" smtClean="0"/>
              <a:t> from</a:t>
            </a:r>
          </a:p>
          <a:p>
            <a:r>
              <a:rPr lang="en-US" dirty="0" smtClean="0"/>
              <a:t>                                                 ?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762000"/>
            <a:ext cx="2209800" cy="58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895600"/>
            <a:ext cx="1676400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9601"/>
                </a:solidFill>
              </a:rPr>
              <a:t>Prospects of improvement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855536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86A684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Present bound</a:t>
            </a:r>
            <a:r>
              <a:rPr lang="en-US" dirty="0" smtClean="0">
                <a:solidFill>
                  <a:srgbClr val="D19601"/>
                </a:solidFill>
              </a:rPr>
              <a:t>:</a:t>
            </a:r>
          </a:p>
          <a:p>
            <a:r>
              <a:rPr lang="en-US" dirty="0" smtClean="0">
                <a:solidFill>
                  <a:srgbClr val="CC9900"/>
                </a:solidFill>
              </a:rPr>
              <a:t>MEG</a:t>
            </a:r>
            <a:r>
              <a:rPr lang="en-US" dirty="0" smtClean="0">
                <a:solidFill>
                  <a:srgbClr val="86A684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experiment : (</a:t>
            </a:r>
            <a:r>
              <a:rPr lang="en-US" sz="2000" dirty="0" smtClean="0">
                <a:solidFill>
                  <a:srgbClr val="328396"/>
                </a:solidFill>
              </a:rPr>
              <a:t>meg.web.psi.ch/index.html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/>
              <a:t>First preliminary results: </a:t>
            </a:r>
            <a:r>
              <a:rPr lang="en-US" b="1" dirty="0" smtClean="0"/>
              <a:t>arXiv:</a:t>
            </a:r>
            <a:r>
              <a:rPr lang="en-US" b="1" dirty="0" smtClean="0">
                <a:solidFill>
                  <a:srgbClr val="D19601"/>
                </a:solidFill>
              </a:rPr>
              <a:t>0908.2594</a:t>
            </a:r>
            <a:r>
              <a:rPr lang="en-US" dirty="0" smtClean="0">
                <a:solidFill>
                  <a:srgbClr val="D19601"/>
                </a:solidFill>
              </a:rPr>
              <a:t> </a:t>
            </a:r>
          </a:p>
          <a:p>
            <a:endParaRPr lang="en-US" dirty="0" smtClean="0">
              <a:solidFill>
                <a:srgbClr val="D19601"/>
              </a:solidFill>
            </a:endParaRPr>
          </a:p>
          <a:p>
            <a:endParaRPr lang="en-US" dirty="0" smtClean="0">
              <a:solidFill>
                <a:srgbClr val="D19601"/>
              </a:solidFill>
            </a:endParaRPr>
          </a:p>
          <a:p>
            <a:endParaRPr lang="en-US" dirty="0" smtClean="0">
              <a:solidFill>
                <a:srgbClr val="D1960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the present bound is saturated, </a:t>
            </a:r>
            <a:r>
              <a:rPr lang="en-US" dirty="0" smtClean="0">
                <a:solidFill>
                  <a:srgbClr val="86A684"/>
                </a:solidFill>
              </a:rPr>
              <a:t>MEG</a:t>
            </a:r>
            <a:r>
              <a:rPr lang="en-US" dirty="0" smtClean="0">
                <a:solidFill>
                  <a:schemeClr val="tx1"/>
                </a:solidFill>
              </a:rPr>
              <a:t> will have lots of data.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/>
              <a:t>Muons</a:t>
            </a:r>
            <a:r>
              <a:rPr lang="en-US" dirty="0" smtClean="0"/>
              <a:t> at MEG experiment are produced by decay of </a:t>
            </a:r>
            <a:r>
              <a:rPr lang="en-US" dirty="0" err="1" smtClean="0"/>
              <a:t>pions</a:t>
            </a:r>
            <a:r>
              <a:rPr lang="en-US" dirty="0" smtClean="0"/>
              <a:t> at rest so they are almost </a:t>
            </a:r>
            <a:r>
              <a:rPr lang="en-US" dirty="0" smtClean="0">
                <a:solidFill>
                  <a:srgbClr val="D19601"/>
                </a:solidFill>
              </a:rPr>
              <a:t>100%</a:t>
            </a:r>
            <a:r>
              <a:rPr lang="en-US" dirty="0" smtClean="0">
                <a:solidFill>
                  <a:srgbClr val="86A684"/>
                </a:solidFill>
              </a:rPr>
              <a:t> </a:t>
            </a:r>
            <a:r>
              <a:rPr lang="en-US" dirty="0" smtClean="0"/>
              <a:t>polarized.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86200"/>
            <a:ext cx="1971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iped Right Arrow 6"/>
          <p:cNvSpPr/>
          <p:nvPr/>
        </p:nvSpPr>
        <p:spPr>
          <a:xfrm>
            <a:off x="3733800" y="4038600"/>
            <a:ext cx="609600" cy="2286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62400"/>
            <a:ext cx="1047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133600"/>
            <a:ext cx="2990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r>
              <a:rPr lang="en-US" dirty="0" smtClean="0">
                <a:solidFill>
                  <a:srgbClr val="D19601"/>
                </a:solidFill>
              </a:rPr>
              <a:t>     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32560" y="1524000"/>
            <a:ext cx="7406640" cy="533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685800"/>
            <a:ext cx="162784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868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348875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514600"/>
            <a:ext cx="18192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1" y="34290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7718" y="4343400"/>
            <a:ext cx="566628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600200" y="609600"/>
            <a:ext cx="525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D19601"/>
                </a:solidFill>
              </a:rPr>
              <a:t>Effective </a:t>
            </a:r>
            <a:r>
              <a:rPr lang="en-US" sz="3200" dirty="0" err="1" smtClean="0">
                <a:solidFill>
                  <a:srgbClr val="D19601"/>
                </a:solidFill>
              </a:rPr>
              <a:t>Lagrangian</a:t>
            </a:r>
            <a:r>
              <a:rPr lang="en-US" sz="3200" dirty="0" smtClean="0">
                <a:solidFill>
                  <a:srgbClr val="D19601"/>
                </a:solidFill>
              </a:rPr>
              <a:t> leading to </a:t>
            </a:r>
            <a:endParaRPr lang="en-US" sz="3200" dirty="0">
              <a:solidFill>
                <a:srgbClr val="D1960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5791200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=Polarization of the </a:t>
            </a:r>
            <a:r>
              <a:rPr lang="en-US" dirty="0" err="1" smtClean="0"/>
              <a:t>muon</a:t>
            </a: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5791200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9601"/>
                </a:solidFill>
              </a:rPr>
              <a:t>Parity violation in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95400"/>
            <a:ext cx="162784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00"/>
            <a:ext cx="183875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ubtitle 8"/>
          <p:cNvSpPr>
            <a:spLocks noGrp="1"/>
          </p:cNvSpPr>
          <p:nvPr>
            <p:ph type="subTitle" idx="1"/>
          </p:nvPr>
        </p:nvSpPr>
        <p:spPr>
          <a:xfrm>
            <a:off x="3276600" y="1981200"/>
            <a:ext cx="1066800" cy="2286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905000" cy="48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71600" y="2819400"/>
            <a:ext cx="3002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6A684"/>
                </a:solidFill>
              </a:rPr>
              <a:t>Angular distribution </a:t>
            </a:r>
            <a:r>
              <a:rPr lang="en-US" sz="2400" dirty="0" smtClean="0"/>
              <a:t>of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86A684"/>
                </a:solidFill>
              </a:rPr>
              <a:t>positron</a:t>
            </a:r>
            <a:r>
              <a:rPr lang="en-US" sz="2400" dirty="0" smtClean="0"/>
              <a:t> relative to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200400"/>
            <a:ext cx="60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triped Right Arrow 13"/>
          <p:cNvSpPr/>
          <p:nvPr/>
        </p:nvSpPr>
        <p:spPr>
          <a:xfrm>
            <a:off x="4419600" y="3200400"/>
            <a:ext cx="1066800" cy="2286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971800"/>
            <a:ext cx="2314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447800" y="54102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86A684"/>
                </a:solidFill>
              </a:rPr>
              <a:t>Kuno</a:t>
            </a:r>
            <a:r>
              <a:rPr lang="en-US" dirty="0" smtClean="0">
                <a:solidFill>
                  <a:srgbClr val="86A684"/>
                </a:solidFill>
              </a:rPr>
              <a:t> and Okada, Rev. Mod. Phys. 73 (01) 151; </a:t>
            </a:r>
          </a:p>
          <a:p>
            <a:r>
              <a:rPr lang="en-US" dirty="0" err="1" smtClean="0">
                <a:solidFill>
                  <a:srgbClr val="86A684"/>
                </a:solidFill>
              </a:rPr>
              <a:t>Feng</a:t>
            </a:r>
            <a:r>
              <a:rPr lang="en-US" dirty="0" smtClean="0">
                <a:solidFill>
                  <a:srgbClr val="86A684"/>
                </a:solidFill>
              </a:rPr>
              <a:t>, </a:t>
            </a:r>
            <a:r>
              <a:rPr lang="en-US" dirty="0" err="1" smtClean="0">
                <a:solidFill>
                  <a:srgbClr val="86A684"/>
                </a:solidFill>
              </a:rPr>
              <a:t>hep</a:t>
            </a:r>
            <a:r>
              <a:rPr lang="en-US" dirty="0" smtClean="0">
                <a:solidFill>
                  <a:srgbClr val="86A684"/>
                </a:solidFill>
              </a:rPr>
              <a:t>-ph/0101122;</a:t>
            </a:r>
          </a:p>
          <a:p>
            <a:r>
              <a:rPr lang="en-US" dirty="0" err="1" smtClean="0">
                <a:solidFill>
                  <a:srgbClr val="86A684"/>
                </a:solidFill>
              </a:rPr>
              <a:t>Kuno</a:t>
            </a:r>
            <a:r>
              <a:rPr lang="en-US" dirty="0" smtClean="0">
                <a:solidFill>
                  <a:srgbClr val="86A684"/>
                </a:solidFill>
              </a:rPr>
              <a:t> and Okada, Phys Rev Lett77 (96) 434</a:t>
            </a:r>
            <a:endParaRPr lang="en-US" dirty="0">
              <a:solidFill>
                <a:srgbClr val="86A68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0200" y="4267200"/>
            <a:ext cx="3190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Discriminating between models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Question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007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Thus,  the </a:t>
            </a:r>
            <a:r>
              <a:rPr lang="en-US" sz="2800" dirty="0" smtClean="0">
                <a:solidFill>
                  <a:srgbClr val="86A684"/>
                </a:solidFill>
              </a:rPr>
              <a:t>absolute</a:t>
            </a:r>
            <a:r>
              <a:rPr lang="en-US" sz="2800" dirty="0" smtClean="0"/>
              <a:t> values of          and          can be measured.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                           </a:t>
            </a:r>
            <a:r>
              <a:rPr lang="en-US" sz="2800" dirty="0" smtClean="0">
                <a:solidFill>
                  <a:srgbClr val="86A684"/>
                </a:solidFill>
              </a:rPr>
              <a:t> CP</a:t>
            </a:r>
            <a:endParaRPr lang="en-US" sz="2800" dirty="0" smtClean="0"/>
          </a:p>
          <a:p>
            <a:r>
              <a:rPr lang="en-US" sz="2800" dirty="0" smtClean="0"/>
              <a:t>                              </a:t>
            </a:r>
            <a:r>
              <a:rPr lang="en-US" sz="2800" dirty="0" smtClean="0">
                <a:solidFill>
                  <a:srgbClr val="86A684"/>
                </a:solidFill>
              </a:rPr>
              <a:t>CP</a:t>
            </a:r>
          </a:p>
          <a:p>
            <a:endParaRPr lang="en-US" sz="2800" dirty="0" smtClean="0"/>
          </a:p>
          <a:p>
            <a:r>
              <a:rPr lang="en-US" sz="2800" dirty="0" smtClean="0"/>
              <a:t>Can we also measure their </a:t>
            </a:r>
            <a:r>
              <a:rPr lang="en-US" sz="2800" dirty="0" smtClean="0">
                <a:solidFill>
                  <a:srgbClr val="86A684"/>
                </a:solidFill>
              </a:rPr>
              <a:t>relative phase </a:t>
            </a:r>
            <a:r>
              <a:rPr lang="en-US" sz="2800" dirty="0" smtClean="0"/>
              <a:t>which violates </a:t>
            </a:r>
            <a:r>
              <a:rPr lang="en-US" sz="2800" dirty="0" smtClean="0">
                <a:solidFill>
                  <a:srgbClr val="CC9900"/>
                </a:solidFill>
              </a:rPr>
              <a:t>CP</a:t>
            </a:r>
            <a:r>
              <a:rPr lang="en-US" sz="2800" dirty="0" smtClean="0"/>
              <a:t>?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88247"/>
            <a:ext cx="8763000" cy="84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828800"/>
            <a:ext cx="6489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828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886200"/>
            <a:ext cx="25431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886200"/>
            <a:ext cx="2505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4724400"/>
            <a:ext cx="2466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4724400"/>
            <a:ext cx="2476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1" name="Striped Right Arrow 10"/>
          <p:cNvSpPr/>
          <p:nvPr/>
        </p:nvSpPr>
        <p:spPr>
          <a:xfrm>
            <a:off x="3981062" y="4068150"/>
            <a:ext cx="1402306" cy="351172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3962400" y="4800600"/>
            <a:ext cx="1402306" cy="351172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Polarization of final particles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5791200" cy="38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86A684"/>
                </a:solidFill>
              </a:rPr>
              <a:t>Relative phase appears here</a:t>
            </a:r>
            <a:endParaRPr lang="en-US" dirty="0">
              <a:solidFill>
                <a:srgbClr val="86A68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348875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10000"/>
            <a:ext cx="4543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648200"/>
            <a:ext cx="4400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9700" y="5486400"/>
            <a:ext cx="7734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191000" y="2133600"/>
            <a:ext cx="233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Y. F., JHEP 0707 (07) 54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895600"/>
            <a:ext cx="26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triped Right Arrow 11"/>
          <p:cNvSpPr/>
          <p:nvPr/>
        </p:nvSpPr>
        <p:spPr>
          <a:xfrm rot="21069159" flipV="1">
            <a:off x="5154460" y="6049985"/>
            <a:ext cx="1402306" cy="24443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87902"/>
          </a:xfrm>
        </p:spPr>
        <p:txBody>
          <a:bodyPr/>
          <a:lstStyle/>
          <a:p>
            <a:r>
              <a:rPr lang="en-US" dirty="0" smtClean="0">
                <a:solidFill>
                  <a:srgbClr val="D19601"/>
                </a:solidFill>
              </a:rPr>
              <a:t>Polarization of the final particles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03136"/>
          </a:xfrm>
        </p:spPr>
        <p:txBody>
          <a:bodyPr/>
          <a:lstStyle/>
          <a:p>
            <a:r>
              <a:rPr lang="en-US" dirty="0" smtClean="0">
                <a:solidFill>
                  <a:srgbClr val="D19601"/>
                </a:solidFill>
              </a:rPr>
              <a:t>Summing  </a:t>
            </a:r>
            <a:r>
              <a:rPr lang="en-US" dirty="0" smtClean="0"/>
              <a:t>over the polarization of the </a:t>
            </a:r>
            <a:r>
              <a:rPr lang="en-US" dirty="0" smtClean="0">
                <a:solidFill>
                  <a:srgbClr val="D19601"/>
                </a:solidFill>
              </a:rPr>
              <a:t>photon</a:t>
            </a:r>
            <a:r>
              <a:rPr lang="en-US" dirty="0" smtClean="0"/>
              <a:t> in</a:t>
            </a:r>
          </a:p>
          <a:p>
            <a:r>
              <a:rPr lang="en-US" dirty="0" smtClean="0"/>
              <a:t>               ,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</a:t>
            </a:r>
            <a:r>
              <a:rPr lang="en-US" dirty="0" smtClean="0">
                <a:solidFill>
                  <a:srgbClr val="D19601"/>
                </a:solidFill>
              </a:rPr>
              <a:t>Summing  </a:t>
            </a:r>
            <a:r>
              <a:rPr lang="en-US" dirty="0" smtClean="0"/>
              <a:t>over the</a:t>
            </a:r>
          </a:p>
          <a:p>
            <a:r>
              <a:rPr lang="en-US" dirty="0" smtClean="0"/>
              <a:t>                                        polarization of the                       positron                            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0"/>
            <a:ext cx="1524000" cy="43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895600"/>
            <a:ext cx="4095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4267200"/>
            <a:ext cx="361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876800"/>
            <a:ext cx="210371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362200"/>
            <a:ext cx="182165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Correlation of spins of the final particles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extract information on the CP-violating phase, spins of the photon and positron have to be </a:t>
            </a:r>
            <a:r>
              <a:rPr lang="en-US" dirty="0" smtClean="0">
                <a:solidFill>
                  <a:srgbClr val="D19601"/>
                </a:solidFill>
              </a:rPr>
              <a:t>simultaneously </a:t>
            </a:r>
            <a:r>
              <a:rPr lang="en-US" dirty="0" smtClean="0"/>
              <a:t>measured.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352800"/>
            <a:ext cx="707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572000"/>
            <a:ext cx="36837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7562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895600"/>
            <a:ext cx="7448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810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71600" y="4267200"/>
            <a:ext cx="405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Ayazi</a:t>
            </a:r>
            <a:r>
              <a:rPr lang="en-US" dirty="0" smtClean="0"/>
              <a:t> and </a:t>
            </a:r>
            <a:r>
              <a:rPr lang="en-US" dirty="0" err="1" smtClean="0"/>
              <a:t>Farzan</a:t>
            </a:r>
            <a:r>
              <a:rPr lang="en-US" dirty="0" smtClean="0"/>
              <a:t>, </a:t>
            </a:r>
            <a:r>
              <a:rPr lang="en-US" b="1" dirty="0" smtClean="0"/>
              <a:t>JHEP 0901:022,2009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791200"/>
            <a:ext cx="962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19200" y="5715000"/>
            <a:ext cx="252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Maximal effect occurs at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0"/>
            <a:ext cx="7406640" cy="10117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Plan of my talk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066800"/>
            <a:ext cx="7406640" cy="5257800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sz="5900" dirty="0" smtClean="0"/>
              <a:t> </a:t>
            </a:r>
            <a:r>
              <a:rPr lang="en-US" sz="7000" dirty="0" smtClean="0">
                <a:solidFill>
                  <a:srgbClr val="CC9900"/>
                </a:solidFill>
              </a:rPr>
              <a:t>LFV</a:t>
            </a:r>
            <a:r>
              <a:rPr lang="en-US" sz="7000" dirty="0" smtClean="0"/>
              <a:t> and </a:t>
            </a:r>
            <a:r>
              <a:rPr lang="en-US" sz="7000" dirty="0" smtClean="0">
                <a:solidFill>
                  <a:srgbClr val="CC9900"/>
                </a:solidFill>
              </a:rPr>
              <a:t>CP</a:t>
            </a:r>
            <a:r>
              <a:rPr lang="en-US" sz="7000" dirty="0" smtClean="0"/>
              <a:t> in the</a:t>
            </a:r>
            <a:r>
              <a:rPr lang="en-US" sz="7000" dirty="0" smtClean="0">
                <a:solidFill>
                  <a:srgbClr val="CC9900"/>
                </a:solidFill>
              </a:rPr>
              <a:t> SM </a:t>
            </a:r>
            <a:r>
              <a:rPr lang="en-US" sz="7000" dirty="0" smtClean="0"/>
              <a:t>and </a:t>
            </a:r>
            <a:r>
              <a:rPr lang="en-US" sz="7000" dirty="0" smtClean="0">
                <a:solidFill>
                  <a:srgbClr val="CC9900"/>
                </a:solidFill>
              </a:rPr>
              <a:t>BSM</a:t>
            </a:r>
            <a:endParaRPr lang="en-US" sz="5900" dirty="0" smtClean="0">
              <a:solidFill>
                <a:srgbClr val="CC9900"/>
              </a:solidFill>
            </a:endParaRPr>
          </a:p>
          <a:p>
            <a:pPr marL="27432" lvl="1" algn="l">
              <a:spcBef>
                <a:spcPts val="600"/>
              </a:spcBef>
              <a:buSzPct val="80000"/>
            </a:pPr>
            <a:endParaRPr lang="en-US" sz="6700" dirty="0" smtClean="0">
              <a:solidFill>
                <a:srgbClr val="CC9900"/>
              </a:solidFill>
            </a:endParaRPr>
          </a:p>
          <a:p>
            <a:pPr marL="27432" lvl="1" algn="l">
              <a:spcBef>
                <a:spcPts val="600"/>
              </a:spcBef>
              <a:buSzPct val="80000"/>
              <a:buBlip>
                <a:blip r:embed="rId2"/>
              </a:buBlip>
            </a:pPr>
            <a:r>
              <a:rPr lang="en-US" sz="6700" dirty="0" smtClean="0"/>
              <a:t>Standard methods to search for </a:t>
            </a:r>
            <a:r>
              <a:rPr lang="en-US" sz="6700" dirty="0" smtClean="0">
                <a:solidFill>
                  <a:srgbClr val="D19601"/>
                </a:solidFill>
              </a:rPr>
              <a:t>LFV</a:t>
            </a:r>
            <a:r>
              <a:rPr lang="en-US" sz="6700" dirty="0" smtClean="0"/>
              <a:t> and </a:t>
            </a:r>
            <a:r>
              <a:rPr lang="en-US" sz="6700" dirty="0" smtClean="0">
                <a:solidFill>
                  <a:srgbClr val="D19601"/>
                </a:solidFill>
              </a:rPr>
              <a:t>CP-violation</a:t>
            </a:r>
          </a:p>
          <a:p>
            <a:pPr marL="27432" lvl="1" algn="l">
              <a:spcBef>
                <a:spcPts val="600"/>
              </a:spcBef>
              <a:buSzPct val="80000"/>
            </a:pPr>
            <a:endParaRPr lang="en-US" sz="6700" dirty="0" smtClean="0">
              <a:solidFill>
                <a:srgbClr val="D19601"/>
              </a:solidFill>
            </a:endParaRPr>
          </a:p>
          <a:p>
            <a:pPr marL="27432" lvl="1" algn="l">
              <a:spcBef>
                <a:spcPts val="600"/>
              </a:spcBef>
              <a:buSzPct val="80000"/>
              <a:buBlip>
                <a:blip r:embed="rId2"/>
              </a:buBlip>
            </a:pPr>
            <a:r>
              <a:rPr lang="en-US" sz="6700" dirty="0" smtClean="0"/>
              <a:t>Tracing</a:t>
            </a:r>
            <a:r>
              <a:rPr lang="en-US" sz="6700" dirty="0" smtClean="0">
                <a:solidFill>
                  <a:srgbClr val="D19601"/>
                </a:solidFill>
              </a:rPr>
              <a:t> CP</a:t>
            </a:r>
            <a:r>
              <a:rPr lang="en-US" sz="6700" dirty="0" smtClean="0"/>
              <a:t> in </a:t>
            </a:r>
            <a:r>
              <a:rPr lang="en-US" sz="6700" dirty="0" smtClean="0">
                <a:solidFill>
                  <a:srgbClr val="D19601"/>
                </a:solidFill>
              </a:rPr>
              <a:t>LFV </a:t>
            </a:r>
            <a:r>
              <a:rPr lang="en-US" sz="6700" dirty="0" smtClean="0"/>
              <a:t>processes</a:t>
            </a:r>
          </a:p>
          <a:p>
            <a:pPr marL="27432" lvl="1" algn="l">
              <a:spcBef>
                <a:spcPts val="600"/>
              </a:spcBef>
              <a:buSzPct val="80000"/>
            </a:pPr>
            <a:endParaRPr lang="en-US" sz="6700" dirty="0" smtClean="0"/>
          </a:p>
          <a:p>
            <a:pPr marL="27432" lvl="1" algn="l">
              <a:spcBef>
                <a:spcPts val="600"/>
              </a:spcBef>
              <a:buSzPct val="80000"/>
            </a:pPr>
            <a:r>
              <a:rPr lang="en-US" sz="6700" dirty="0" smtClean="0"/>
              <a:t>                                and </a:t>
            </a:r>
          </a:p>
          <a:p>
            <a:pPr marL="27432" lvl="1" algn="l">
              <a:spcBef>
                <a:spcPts val="600"/>
              </a:spcBef>
              <a:buSzPct val="80000"/>
            </a:pPr>
            <a:r>
              <a:rPr lang="en-US" sz="6700" dirty="0" smtClean="0"/>
              <a:t>   </a:t>
            </a:r>
          </a:p>
          <a:p>
            <a:pPr marL="27432" lvl="1" algn="l">
              <a:spcBef>
                <a:spcPts val="600"/>
              </a:spcBef>
              <a:buSzPct val="80000"/>
            </a:pPr>
            <a:endParaRPr lang="en-US" sz="6700" dirty="0" smtClean="0"/>
          </a:p>
          <a:p>
            <a:pPr marL="27432" lvl="1" algn="l">
              <a:spcBef>
                <a:spcPts val="600"/>
              </a:spcBef>
              <a:buSzPct val="80000"/>
            </a:pPr>
            <a:r>
              <a:rPr lang="en-US" dirty="0" smtClean="0"/>
              <a:t>                             </a:t>
            </a:r>
          </a:p>
          <a:p>
            <a:pPr marL="27432" lvl="1" algn="l">
              <a:spcBef>
                <a:spcPts val="600"/>
              </a:spcBef>
              <a:buSzPct val="80000"/>
              <a:buBlip>
                <a:blip r:embed="rId2"/>
              </a:buBlip>
            </a:pPr>
            <a:endParaRPr lang="en-US" dirty="0" smtClean="0"/>
          </a:p>
          <a:p>
            <a:pPr marL="27432" lvl="1" algn="l">
              <a:spcBef>
                <a:spcPts val="600"/>
              </a:spcBef>
              <a:buSzPct val="80000"/>
            </a:pPr>
            <a:endParaRPr lang="en-US" dirty="0" smtClean="0"/>
          </a:p>
          <a:p>
            <a:pPr marL="27432" lvl="1" algn="l">
              <a:spcBef>
                <a:spcPts val="600"/>
              </a:spcBef>
              <a:buSzPct val="80000"/>
              <a:buBlip>
                <a:blip r:embed="rId2"/>
              </a:buBlip>
            </a:pPr>
            <a:endParaRPr lang="en-US" dirty="0" smtClean="0"/>
          </a:p>
          <a:p>
            <a:pPr marL="27432" lvl="1" algn="l">
              <a:spcBef>
                <a:spcPts val="600"/>
              </a:spcBef>
              <a:buSzPct val="80000"/>
            </a:pPr>
            <a:endParaRPr lang="en-US" dirty="0" smtClean="0"/>
          </a:p>
          <a:p>
            <a:pPr marL="27432" lvl="1" algn="l">
              <a:spcBef>
                <a:spcPts val="600"/>
              </a:spcBef>
              <a:buSzPct val="80000"/>
            </a:pPr>
            <a:endParaRPr lang="en-US" dirty="0" smtClean="0"/>
          </a:p>
          <a:p>
            <a:pPr marL="27432" lvl="1" algn="l">
              <a:spcBef>
                <a:spcPts val="600"/>
              </a:spcBef>
              <a:buSzPct val="80000"/>
            </a:pPr>
            <a:r>
              <a:rPr lang="en-US" dirty="0" smtClean="0"/>
              <a:t>               </a:t>
            </a:r>
          </a:p>
          <a:p>
            <a:pPr>
              <a:buBlip>
                <a:blip r:embed="rId2"/>
              </a:buBlip>
            </a:pPr>
            <a:endParaRPr lang="en-US" dirty="0" smtClean="0">
              <a:solidFill>
                <a:srgbClr val="CC99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352800"/>
            <a:ext cx="1771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276600"/>
            <a:ext cx="169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343400"/>
            <a:ext cx="2095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1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Practical point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1143000"/>
            <a:ext cx="79248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Established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r>
              <a:rPr lang="en-US" dirty="0" smtClean="0"/>
              <a:t>techniques to measure the </a:t>
            </a:r>
          </a:p>
          <a:p>
            <a:r>
              <a:rPr lang="en-US" dirty="0" smtClean="0">
                <a:solidFill>
                  <a:srgbClr val="86A684"/>
                </a:solidFill>
              </a:rPr>
              <a:t>transverse polarization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86A684"/>
                </a:solidFill>
              </a:rPr>
              <a:t>emitted positron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86A684"/>
              </a:solidFill>
            </a:endParaRPr>
          </a:p>
          <a:p>
            <a:r>
              <a:rPr lang="en-US" dirty="0" smtClean="0">
                <a:solidFill>
                  <a:srgbClr val="86A684"/>
                </a:solidFill>
              </a:rPr>
              <a:t>Michel parameters</a:t>
            </a:r>
            <a:endParaRPr lang="en-US" dirty="0" smtClean="0"/>
          </a:p>
          <a:p>
            <a:r>
              <a:rPr lang="en-US" sz="2400" dirty="0" err="1" smtClean="0"/>
              <a:t>Burkard</a:t>
            </a:r>
            <a:r>
              <a:rPr lang="en-US" sz="2400" dirty="0" smtClean="0"/>
              <a:t> </a:t>
            </a:r>
            <a:r>
              <a:rPr lang="en-US" sz="2400" i="1" dirty="0" smtClean="0"/>
              <a:t>et al</a:t>
            </a:r>
            <a:r>
              <a:rPr lang="en-US" sz="2400" dirty="0" smtClean="0"/>
              <a:t>., Phys </a:t>
            </a:r>
            <a:r>
              <a:rPr lang="en-US" sz="2400" dirty="0" err="1" smtClean="0"/>
              <a:t>Lett</a:t>
            </a:r>
            <a:r>
              <a:rPr lang="en-US" sz="2400" dirty="0" smtClean="0"/>
              <a:t> B </a:t>
            </a:r>
            <a:r>
              <a:rPr lang="en-US" sz="2400" b="1" dirty="0" smtClean="0"/>
              <a:t>160 </a:t>
            </a:r>
            <a:r>
              <a:rPr lang="en-US" sz="2400" dirty="0" smtClean="0"/>
              <a:t>(85) 343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Measuring </a:t>
            </a:r>
            <a:r>
              <a:rPr lang="en-US" dirty="0" smtClean="0">
                <a:solidFill>
                  <a:srgbClr val="D19601"/>
                </a:solidFill>
              </a:rPr>
              <a:t>transverse polarization </a:t>
            </a:r>
            <a:r>
              <a:rPr lang="en-US" dirty="0" smtClean="0"/>
              <a:t>of   </a:t>
            </a:r>
            <a:r>
              <a:rPr lang="en-US" dirty="0" smtClean="0">
                <a:solidFill>
                  <a:srgbClr val="D19601"/>
                </a:solidFill>
              </a:rPr>
              <a:t>photon </a:t>
            </a:r>
            <a:r>
              <a:rPr lang="en-US" dirty="0" smtClean="0"/>
              <a:t>at</a:t>
            </a:r>
          </a:p>
          <a:p>
            <a:r>
              <a:rPr lang="en-US" dirty="0" smtClean="0"/>
              <a:t>                             </a:t>
            </a:r>
            <a:r>
              <a:rPr lang="en-US" dirty="0" smtClean="0">
                <a:solidFill>
                  <a:srgbClr val="D19601"/>
                </a:solidFill>
              </a:rPr>
              <a:t> E=50 </a:t>
            </a:r>
            <a:r>
              <a:rPr lang="en-US" dirty="0" err="1" smtClean="0">
                <a:solidFill>
                  <a:srgbClr val="D19601"/>
                </a:solidFill>
              </a:rPr>
              <a:t>MeV</a:t>
            </a:r>
            <a:r>
              <a:rPr lang="en-US" dirty="0" smtClean="0">
                <a:solidFill>
                  <a:srgbClr val="D19601"/>
                </a:solidFill>
              </a:rPr>
              <a:t> </a:t>
            </a:r>
            <a:r>
              <a:rPr lang="en-US" dirty="0" smtClean="0"/>
              <a:t>??? 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86A684"/>
                </a:solidFill>
              </a:rPr>
              <a:t>However, </a:t>
            </a:r>
          </a:p>
          <a:p>
            <a:r>
              <a:rPr lang="en-US" sz="2400" dirty="0" err="1" smtClean="0"/>
              <a:t>Bloser</a:t>
            </a:r>
            <a:r>
              <a:rPr lang="en-US" sz="2400" dirty="0" smtClean="0"/>
              <a:t> et al., </a:t>
            </a:r>
            <a:r>
              <a:rPr lang="en-US" sz="2400" dirty="0" err="1" smtClean="0"/>
              <a:t>astro</a:t>
            </a:r>
            <a:r>
              <a:rPr lang="en-US" sz="2400" dirty="0" smtClean="0"/>
              <a:t>-ph/0308331; </a:t>
            </a:r>
            <a:r>
              <a:rPr lang="en-US" sz="2400" dirty="0" err="1" smtClean="0"/>
              <a:t>Adamyan</a:t>
            </a:r>
            <a:r>
              <a:rPr lang="en-US" sz="2400" dirty="0" smtClean="0"/>
              <a:t> et al., NIMA 546 (05) 376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87902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dirty="0" smtClean="0">
                <a:solidFill>
                  <a:srgbClr val="D19601"/>
                </a:solidFill>
              </a:rPr>
              <a:t>The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D19601"/>
                </a:solidFill>
              </a:rPr>
              <a:t>conversion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98336"/>
          </a:xfrm>
        </p:spPr>
        <p:txBody>
          <a:bodyPr/>
          <a:lstStyle/>
          <a:p>
            <a:r>
              <a:rPr lang="en-US" dirty="0" smtClean="0"/>
              <a:t> CP-violating  phases  from the polarization of the electron in the             conversion: 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86A684"/>
                </a:solidFill>
              </a:rPr>
              <a:t>Davidson, arXiv:0809.0263</a:t>
            </a:r>
            <a:r>
              <a:rPr lang="en-US" dirty="0" smtClean="0"/>
              <a:t>;</a:t>
            </a:r>
          </a:p>
          <a:p>
            <a:r>
              <a:rPr lang="en-US" sz="2400" dirty="0" err="1" smtClean="0">
                <a:solidFill>
                  <a:srgbClr val="86A684"/>
                </a:solidFill>
              </a:rPr>
              <a:t>Ayazi</a:t>
            </a:r>
            <a:r>
              <a:rPr lang="en-US" sz="2400" dirty="0" smtClean="0">
                <a:solidFill>
                  <a:srgbClr val="86A684"/>
                </a:solidFill>
              </a:rPr>
              <a:t> and </a:t>
            </a:r>
            <a:r>
              <a:rPr lang="en-US" sz="2400" dirty="0" err="1" smtClean="0">
                <a:solidFill>
                  <a:srgbClr val="86A684"/>
                </a:solidFill>
              </a:rPr>
              <a:t>Farzan</a:t>
            </a:r>
            <a:r>
              <a:rPr lang="en-US" sz="2400" dirty="0" smtClean="0">
                <a:solidFill>
                  <a:srgbClr val="86A684"/>
                </a:solidFill>
              </a:rPr>
              <a:t>, JHEP 0901(2009) 22</a:t>
            </a:r>
            <a:endParaRPr lang="en-US" dirty="0" smtClean="0"/>
          </a:p>
          <a:p>
            <a:r>
              <a:rPr lang="en-US" dirty="0" smtClean="0"/>
              <a:t>       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144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362200"/>
            <a:ext cx="10382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286000"/>
            <a:ext cx="1809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9601"/>
                </a:solidFill>
              </a:rPr>
              <a:t>Prospects of improvement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855536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en-US" dirty="0" smtClean="0">
              <a:solidFill>
                <a:srgbClr val="D19601"/>
              </a:solidFill>
            </a:endParaRPr>
          </a:p>
          <a:p>
            <a:endParaRPr lang="en-US" dirty="0" smtClean="0">
              <a:solidFill>
                <a:srgbClr val="D1960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Present bounds on                conversion</a:t>
            </a:r>
          </a:p>
          <a:p>
            <a:endParaRPr lang="en-US" dirty="0" smtClean="0"/>
          </a:p>
          <a:p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Bertl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Euro Phys J C 47 (06) 337.</a:t>
            </a:r>
          </a:p>
          <a:p>
            <a:r>
              <a:rPr lang="en-US" dirty="0" smtClean="0">
                <a:solidFill>
                  <a:srgbClr val="86A684"/>
                </a:solidFill>
              </a:rPr>
              <a:t>PRISM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86A684"/>
                </a:solidFill>
              </a:rPr>
              <a:t>PRIME </a:t>
            </a:r>
            <a:r>
              <a:rPr lang="en-US" dirty="0" smtClean="0"/>
              <a:t>experiment</a:t>
            </a:r>
          </a:p>
          <a:p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Kuno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NPB (Pro. Suppl.) 149 (05) 376</a:t>
            </a:r>
          </a:p>
          <a:p>
            <a:r>
              <a:rPr lang="en-US" dirty="0" smtClean="0">
                <a:solidFill>
                  <a:srgbClr val="86A684"/>
                </a:solidFill>
              </a:rPr>
              <a:t>NO</a:t>
            </a:r>
            <a:r>
              <a:rPr lang="en-US" dirty="0" smtClean="0"/>
              <a:t> technical limitation for improvement</a:t>
            </a:r>
            <a:r>
              <a:rPr lang="en-US" dirty="0" smtClean="0">
                <a:solidFill>
                  <a:srgbClr val="86A684"/>
                </a:solidFill>
              </a:rPr>
              <a:t>?</a:t>
            </a:r>
            <a:endParaRPr lang="en-US" dirty="0">
              <a:solidFill>
                <a:srgbClr val="86A684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95600"/>
            <a:ext cx="990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2766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419600"/>
            <a:ext cx="852779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triped Right Arrow 9"/>
          <p:cNvSpPr/>
          <p:nvPr/>
        </p:nvSpPr>
        <p:spPr>
          <a:xfrm>
            <a:off x="5181600" y="4572000"/>
            <a:ext cx="609600" cy="2286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879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Advantages and disadvantages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1447800"/>
            <a:ext cx="740664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6A684"/>
                </a:solidFill>
              </a:rPr>
              <a:t>Advantage </a:t>
            </a:r>
            <a:r>
              <a:rPr lang="en-US" dirty="0" smtClean="0"/>
              <a:t>of              over                  </a:t>
            </a:r>
            <a:r>
              <a:rPr lang="en-US" dirty="0" smtClean="0">
                <a:solidFill>
                  <a:srgbClr val="86A684"/>
                </a:solidFill>
              </a:rPr>
              <a:t>:</a:t>
            </a:r>
          </a:p>
          <a:p>
            <a:endParaRPr lang="en-US" dirty="0" smtClean="0">
              <a:solidFill>
                <a:srgbClr val="86A684"/>
              </a:solidFill>
            </a:endParaRPr>
          </a:p>
          <a:p>
            <a:r>
              <a:rPr lang="en-US" dirty="0" smtClean="0">
                <a:solidFill>
                  <a:srgbClr val="D19601"/>
                </a:solidFill>
              </a:rPr>
              <a:t>No</a:t>
            </a:r>
            <a:r>
              <a:rPr lang="en-US" dirty="0" smtClean="0">
                <a:solidFill>
                  <a:srgbClr val="86A684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need for </a:t>
            </a:r>
            <a:r>
              <a:rPr lang="en-US" dirty="0" smtClean="0">
                <a:solidFill>
                  <a:srgbClr val="D19601"/>
                </a:solidFill>
              </a:rPr>
              <a:t>photon</a:t>
            </a:r>
            <a:r>
              <a:rPr lang="en-US" dirty="0" smtClean="0">
                <a:solidFill>
                  <a:srgbClr val="86A684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polarimeter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>
              <a:solidFill>
                <a:srgbClr val="86A684"/>
              </a:solidFill>
            </a:endParaRPr>
          </a:p>
          <a:p>
            <a:endParaRPr lang="en-US" dirty="0" smtClean="0">
              <a:solidFill>
                <a:srgbClr val="86A684"/>
              </a:solidFill>
            </a:endParaRPr>
          </a:p>
          <a:p>
            <a:r>
              <a:rPr lang="en-US" dirty="0" smtClean="0">
                <a:solidFill>
                  <a:srgbClr val="86A684"/>
                </a:solidFill>
              </a:rPr>
              <a:t>Disadvantage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 smtClean="0">
                <a:solidFill>
                  <a:srgbClr val="86A684"/>
                </a:solidFill>
              </a:rPr>
              <a:t>MEG</a:t>
            </a:r>
            <a:r>
              <a:rPr lang="en-US" dirty="0" smtClean="0">
                <a:solidFill>
                  <a:schemeClr val="tx1"/>
                </a:solidFill>
              </a:rPr>
              <a:t>,                    but at </a:t>
            </a:r>
            <a:r>
              <a:rPr lang="en-US" dirty="0" smtClean="0">
                <a:solidFill>
                  <a:srgbClr val="86A684"/>
                </a:solidFill>
              </a:rPr>
              <a:t>PRISM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2000" dirty="0" err="1" smtClean="0">
                <a:solidFill>
                  <a:srgbClr val="86A684"/>
                </a:solidFill>
              </a:rPr>
              <a:t>Evseev</a:t>
            </a:r>
            <a:r>
              <a:rPr lang="en-US" sz="2000" dirty="0" smtClean="0">
                <a:solidFill>
                  <a:srgbClr val="86A684"/>
                </a:solidFill>
              </a:rPr>
              <a:t>, in </a:t>
            </a:r>
            <a:r>
              <a:rPr lang="en-US" sz="2000" i="1" dirty="0" err="1" smtClean="0">
                <a:solidFill>
                  <a:srgbClr val="86A684"/>
                </a:solidFill>
              </a:rPr>
              <a:t>Muon</a:t>
            </a:r>
            <a:r>
              <a:rPr lang="en-US" sz="2000" i="1" dirty="0" smtClean="0">
                <a:solidFill>
                  <a:srgbClr val="86A684"/>
                </a:solidFill>
              </a:rPr>
              <a:t>  </a:t>
            </a:r>
            <a:r>
              <a:rPr lang="en-US" sz="2000" i="1" dirty="0" err="1" smtClean="0">
                <a:solidFill>
                  <a:srgbClr val="86A684"/>
                </a:solidFill>
              </a:rPr>
              <a:t>Vol</a:t>
            </a:r>
            <a:r>
              <a:rPr lang="en-US" sz="2000" i="1" dirty="0" smtClean="0">
                <a:solidFill>
                  <a:srgbClr val="86A684"/>
                </a:solidFill>
              </a:rPr>
              <a:t> III Physics Chemistry and Solids, </a:t>
            </a:r>
          </a:p>
          <a:p>
            <a:r>
              <a:rPr lang="en-US" sz="2000" dirty="0" smtClean="0">
                <a:solidFill>
                  <a:srgbClr val="86A684"/>
                </a:solidFill>
              </a:rPr>
              <a:t>(1975)   p. 236.</a:t>
            </a:r>
          </a:p>
          <a:p>
            <a:endParaRPr lang="en-US" dirty="0" smtClean="0">
              <a:solidFill>
                <a:srgbClr val="86A684"/>
              </a:solidFill>
            </a:endParaRPr>
          </a:p>
          <a:p>
            <a:endParaRPr lang="en-US" dirty="0">
              <a:solidFill>
                <a:srgbClr val="86A68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0"/>
            <a:ext cx="971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1381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343400"/>
            <a:ext cx="1295400" cy="32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267200"/>
            <a:ext cx="1370159" cy="41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Polarization  in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0079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There are ways to</a:t>
            </a:r>
            <a:r>
              <a:rPr lang="en-US" dirty="0" smtClean="0">
                <a:solidFill>
                  <a:srgbClr val="D19601"/>
                </a:solidFill>
              </a:rPr>
              <a:t> re-polarize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muon</a:t>
            </a:r>
            <a:r>
              <a:rPr lang="en-US" dirty="0" smtClean="0">
                <a:solidFill>
                  <a:srgbClr val="86A684"/>
                </a:solidFill>
              </a:rPr>
              <a:t>.</a:t>
            </a:r>
          </a:p>
          <a:p>
            <a:r>
              <a:rPr lang="en-US" sz="2000" dirty="0" err="1" smtClean="0">
                <a:solidFill>
                  <a:srgbClr val="86A684"/>
                </a:solidFill>
              </a:rPr>
              <a:t>Nagamine</a:t>
            </a:r>
            <a:r>
              <a:rPr lang="en-US" sz="2000" dirty="0" smtClean="0">
                <a:solidFill>
                  <a:srgbClr val="86A684"/>
                </a:solidFill>
              </a:rPr>
              <a:t> and Yamazaki, </a:t>
            </a:r>
            <a:r>
              <a:rPr lang="en-US" sz="2000" dirty="0" err="1" smtClean="0">
                <a:solidFill>
                  <a:srgbClr val="86A684"/>
                </a:solidFill>
              </a:rPr>
              <a:t>Nucl</a:t>
            </a:r>
            <a:r>
              <a:rPr lang="en-US" sz="2000" dirty="0" smtClean="0">
                <a:solidFill>
                  <a:srgbClr val="86A684"/>
                </a:solidFill>
              </a:rPr>
              <a:t> Phys A 219 (74) 104;</a:t>
            </a:r>
          </a:p>
          <a:p>
            <a:r>
              <a:rPr lang="en-US" sz="2000" dirty="0" err="1" smtClean="0">
                <a:solidFill>
                  <a:srgbClr val="86A684"/>
                </a:solidFill>
              </a:rPr>
              <a:t>Kuno</a:t>
            </a:r>
            <a:r>
              <a:rPr lang="en-US" sz="2000" dirty="0" smtClean="0">
                <a:solidFill>
                  <a:srgbClr val="86A684"/>
                </a:solidFill>
              </a:rPr>
              <a:t> et al.,  </a:t>
            </a:r>
            <a:r>
              <a:rPr lang="en-US" sz="2000" dirty="0" err="1" smtClean="0">
                <a:solidFill>
                  <a:srgbClr val="86A684"/>
                </a:solidFill>
              </a:rPr>
              <a:t>Nucl</a:t>
            </a:r>
            <a:r>
              <a:rPr lang="en-US" sz="2000" dirty="0" smtClean="0">
                <a:solidFill>
                  <a:srgbClr val="86A684"/>
                </a:solidFill>
              </a:rPr>
              <a:t>. Phys. A 475 (87) 615</a:t>
            </a:r>
            <a:r>
              <a:rPr lang="en-US" sz="2400" dirty="0" smtClean="0">
                <a:solidFill>
                  <a:srgbClr val="86A684"/>
                </a:solidFill>
              </a:rPr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bounds are saturated,</a:t>
            </a:r>
          </a:p>
          <a:p>
            <a:r>
              <a:rPr lang="en-US" dirty="0" smtClean="0">
                <a:solidFill>
                  <a:srgbClr val="D19601"/>
                </a:solidFill>
              </a:rPr>
              <a:t>PRISM/PRIME </a:t>
            </a:r>
            <a:r>
              <a:rPr lang="en-US" dirty="0" smtClean="0">
                <a:solidFill>
                  <a:schemeClr val="tx1"/>
                </a:solidFill>
              </a:rPr>
              <a:t>may collect lots of data. 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For our analysis we take</a:t>
            </a:r>
          </a:p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0"/>
            <a:ext cx="1295400" cy="32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D19601"/>
                </a:solidFill>
              </a:rPr>
              <a:t>Effective </a:t>
            </a:r>
            <a:r>
              <a:rPr lang="en-US" sz="3600" dirty="0" err="1" smtClean="0">
                <a:solidFill>
                  <a:srgbClr val="D19601"/>
                </a:solidFill>
              </a:rPr>
              <a:t>Lagrangian</a:t>
            </a:r>
            <a:r>
              <a:rPr lang="en-US" sz="3600" dirty="0" smtClean="0">
                <a:solidFill>
                  <a:srgbClr val="D19601"/>
                </a:solidFill>
              </a:rPr>
              <a:t> leading to        conversion </a:t>
            </a:r>
            <a:endParaRPr lang="en-US" sz="3600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47800"/>
            <a:ext cx="971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9144000" cy="69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9144000" cy="7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657600"/>
            <a:ext cx="16764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657600"/>
            <a:ext cx="325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4800600"/>
            <a:ext cx="8915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principle, the  effective terms of form                      can also contribute to       </a:t>
            </a:r>
          </a:p>
          <a:p>
            <a:r>
              <a:rPr lang="en-US" sz="2000" dirty="0" smtClean="0"/>
              <a:t>             conversion but in the context of </a:t>
            </a:r>
            <a:r>
              <a:rPr lang="en-US" sz="2000" dirty="0" smtClean="0">
                <a:solidFill>
                  <a:srgbClr val="328396"/>
                </a:solidFill>
              </a:rPr>
              <a:t>R-parity conserving MSSM </a:t>
            </a:r>
            <a:r>
              <a:rPr lang="en-US" sz="2000" dirty="0" smtClean="0"/>
              <a:t>these terms are </a:t>
            </a:r>
            <a:r>
              <a:rPr lang="en-US" sz="2000" dirty="0" smtClean="0">
                <a:solidFill>
                  <a:srgbClr val="328396"/>
                </a:solidFill>
              </a:rPr>
              <a:t>suppressed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4800600"/>
            <a:ext cx="1371600" cy="40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971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930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Decay rate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8839200" cy="5562600"/>
          </a:xfrm>
        </p:spPr>
        <p:txBody>
          <a:bodyPr/>
          <a:lstStyle/>
          <a:p>
            <a:r>
              <a:rPr lang="en-US" dirty="0" smtClean="0"/>
              <a:t>Conversion rate on nuclei of proton and neutron numbers of      and       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371600"/>
            <a:ext cx="33996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752600"/>
            <a:ext cx="366713" cy="31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9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971800"/>
            <a:ext cx="6734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657600"/>
            <a:ext cx="962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5562600"/>
            <a:ext cx="4895349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6172199"/>
            <a:ext cx="4876800" cy="6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04800" y="4953000"/>
            <a:ext cx="308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Hisano</a:t>
            </a:r>
            <a:r>
              <a:rPr lang="en-US" dirty="0" smtClean="0"/>
              <a:t> et al, PRD 53 (96) 2442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657601"/>
            <a:ext cx="42672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3556324"/>
            <a:ext cx="3276600" cy="33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879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Extracting information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1524000"/>
            <a:ext cx="7924800" cy="5334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Angular distribution  of electrons                      , </a:t>
            </a:r>
          </a:p>
          <a:p>
            <a:endParaRPr lang="en-US" dirty="0" smtClean="0"/>
          </a:p>
          <a:p>
            <a:r>
              <a:rPr lang="en-US" dirty="0" smtClean="0"/>
              <a:t>Let us define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we also extract the  relative phase of       and       </a:t>
            </a:r>
            <a:r>
              <a:rPr lang="en-US" dirty="0" smtClean="0">
                <a:solidFill>
                  <a:srgbClr val="CC9900"/>
                </a:solidFill>
              </a:rPr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2333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3581400" y="1752600"/>
            <a:ext cx="978408" cy="304800"/>
          </a:xfrm>
          <a:prstGeom prst="rightArrow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2190206" cy="46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5867400" y="2590800"/>
            <a:ext cx="978408" cy="304800"/>
          </a:xfrm>
          <a:prstGeom prst="rightArrow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514600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514600"/>
            <a:ext cx="84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276600"/>
            <a:ext cx="2324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4876800"/>
            <a:ext cx="48068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4876800"/>
            <a:ext cx="5116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Polarization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71800"/>
            <a:ext cx="6257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406640" cy="101170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328396"/>
                </a:solidFill>
              </a:rPr>
              <a:t>Polarization of the final electron</a:t>
            </a:r>
            <a:endParaRPr lang="en-US" dirty="0">
              <a:solidFill>
                <a:srgbClr val="328396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76600"/>
            <a:ext cx="5619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00600"/>
            <a:ext cx="5543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19800" y="2209800"/>
            <a:ext cx="254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86A684"/>
                </a:solidFill>
              </a:rPr>
              <a:t>Ayazi</a:t>
            </a:r>
            <a:r>
              <a:rPr lang="en-US" dirty="0" smtClean="0">
                <a:solidFill>
                  <a:srgbClr val="86A684"/>
                </a:solidFill>
              </a:rPr>
              <a:t> and </a:t>
            </a:r>
            <a:r>
              <a:rPr lang="en-US" dirty="0" err="1" smtClean="0">
                <a:solidFill>
                  <a:srgbClr val="86A684"/>
                </a:solidFill>
              </a:rPr>
              <a:t>Farzan</a:t>
            </a:r>
            <a:r>
              <a:rPr lang="en-US" dirty="0" smtClean="0">
                <a:solidFill>
                  <a:srgbClr val="86A684"/>
                </a:solidFill>
              </a:rPr>
              <a:t>, JHEP 0901(09) 22</a:t>
            </a:r>
            <a:endParaRPr lang="en-US" dirty="0">
              <a:solidFill>
                <a:srgbClr val="86A68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6324600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Maximal polarization: 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6324600"/>
            <a:ext cx="962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56324"/>
            <a:ext cx="3276600" cy="33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Plan of my talk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102936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                           in </a:t>
            </a:r>
            <a:r>
              <a:rPr lang="en-US" dirty="0" smtClean="0">
                <a:solidFill>
                  <a:srgbClr val="CC9900"/>
                </a:solidFill>
              </a:rPr>
              <a:t>general</a:t>
            </a:r>
            <a:r>
              <a:rPr lang="en-US" dirty="0" smtClean="0"/>
              <a:t> framework</a:t>
            </a:r>
          </a:p>
          <a:p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                         in  </a:t>
            </a:r>
            <a:r>
              <a:rPr lang="en-US" dirty="0" smtClean="0">
                <a:solidFill>
                  <a:srgbClr val="CC9900"/>
                </a:solidFill>
              </a:rPr>
              <a:t>R-parity Violating </a:t>
            </a:r>
            <a:r>
              <a:rPr lang="en-US" dirty="0" smtClean="0"/>
              <a:t>MSSM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Feasibility of measurement</a:t>
            </a:r>
          </a:p>
          <a:p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Conclusions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2095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514600"/>
            <a:ext cx="20116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2133600"/>
            <a:ext cx="3048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General  Beyond SM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4122633" y="3192567"/>
            <a:ext cx="1402306" cy="351172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4191000"/>
            <a:ext cx="3048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MSSM with R-parity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406640" cy="101170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328396"/>
                </a:solidFill>
              </a:rPr>
              <a:t>R-Parity conserving MSSM  </a:t>
            </a:r>
            <a:endParaRPr lang="en-US" dirty="0">
              <a:solidFill>
                <a:srgbClr val="328396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8153400" cy="5410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Bounds on</a:t>
            </a:r>
          </a:p>
          <a:p>
            <a:r>
              <a:rPr lang="en-US" dirty="0" smtClean="0"/>
              <a:t>Bound  on                          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4457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" y="2133600"/>
            <a:ext cx="9039225" cy="1352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657600"/>
            <a:ext cx="3390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343400"/>
            <a:ext cx="1828800" cy="35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>
          <a:xfrm>
            <a:off x="4495800" y="4343400"/>
            <a:ext cx="7620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343400"/>
            <a:ext cx="3295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4800600"/>
            <a:ext cx="3181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4"/>
          <p:cNvSpPr/>
          <p:nvPr/>
        </p:nvSpPr>
        <p:spPr>
          <a:xfrm>
            <a:off x="4495800" y="4800600"/>
            <a:ext cx="7620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4800600"/>
            <a:ext cx="381000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Assumptions 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7406640" cy="5410200"/>
          </a:xfrm>
        </p:spPr>
        <p:txBody>
          <a:bodyPr/>
          <a:lstStyle/>
          <a:p>
            <a:r>
              <a:rPr lang="en-US" dirty="0" smtClean="0"/>
              <a:t>We set                                              to avoid the bounds from     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concentrate on the effects of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 take them such that</a:t>
            </a:r>
          </a:p>
          <a:p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Ayazi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Farzan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 JHEP 0901 (2009) 022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47800"/>
            <a:ext cx="395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05000"/>
            <a:ext cx="3363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514600"/>
            <a:ext cx="5095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971800"/>
            <a:ext cx="52006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267200"/>
            <a:ext cx="4533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5181600"/>
            <a:ext cx="33623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Reminder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905000"/>
            <a:ext cx="2000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05000"/>
            <a:ext cx="33107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819400"/>
            <a:ext cx="2971800" cy="5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743200"/>
            <a:ext cx="2152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385264" y="2577135"/>
            <a:ext cx="1600200" cy="40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1555750" y="4692650"/>
            <a:ext cx="12763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4038600"/>
            <a:ext cx="5514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4953000"/>
            <a:ext cx="5343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2077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Parameters entering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220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eft Brace 3"/>
          <p:cNvSpPr/>
          <p:nvPr/>
        </p:nvSpPr>
        <p:spPr>
          <a:xfrm>
            <a:off x="3429000" y="228600"/>
            <a:ext cx="228600" cy="1981200"/>
          </a:xfrm>
          <a:prstGeom prst="leftBrace">
            <a:avLst/>
          </a:prstGeom>
          <a:ln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457200"/>
            <a:ext cx="483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 and LF conserving parameters:                LHC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066800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LFV parameters: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7315200" y="533400"/>
            <a:ext cx="457200" cy="228600"/>
          </a:xfrm>
          <a:prstGeom prst="rightArrow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066800"/>
            <a:ext cx="3343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86200" y="1676400"/>
            <a:ext cx="4349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CP-violating phases: Phases of the above </a:t>
            </a:r>
            <a:r>
              <a:rPr lang="en-US" dirty="0" smtClean="0">
                <a:solidFill>
                  <a:srgbClr val="D19601"/>
                </a:solidFill>
              </a:rPr>
              <a:t>LFV</a:t>
            </a:r>
          </a:p>
          <a:p>
            <a:r>
              <a:rPr lang="en-US" dirty="0" smtClean="0">
                <a:solidFill>
                  <a:srgbClr val="D19601"/>
                </a:solidFill>
              </a:rPr>
              <a:t> parameters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886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of  observables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2514600" y="2667000"/>
            <a:ext cx="228600" cy="3200400"/>
          </a:xfrm>
          <a:prstGeom prst="leftBrace">
            <a:avLst/>
          </a:prstGeom>
          <a:ln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743200"/>
            <a:ext cx="1590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5105400"/>
            <a:ext cx="2371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200400"/>
            <a:ext cx="23431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2743200" y="4267200"/>
            <a:ext cx="2514600" cy="1588"/>
          </a:xfrm>
          <a:prstGeom prst="line">
            <a:avLst/>
          </a:prstGeom>
          <a:ln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419600"/>
            <a:ext cx="153744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Plus 19"/>
          <p:cNvSpPr/>
          <p:nvPr/>
        </p:nvSpPr>
        <p:spPr>
          <a:xfrm>
            <a:off x="5334000" y="3962400"/>
            <a:ext cx="609600" cy="685800"/>
          </a:xfrm>
          <a:prstGeom prst="mathPlus">
            <a:avLst/>
          </a:prstGeom>
          <a:noFill/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6019800" y="3276600"/>
            <a:ext cx="228600" cy="1981200"/>
          </a:xfrm>
          <a:prstGeom prst="leftBrace">
            <a:avLst/>
          </a:prstGeom>
          <a:ln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324600" y="4267200"/>
            <a:ext cx="1752600" cy="1588"/>
          </a:xfrm>
          <a:prstGeom prst="line">
            <a:avLst/>
          </a:prstGeom>
          <a:ln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3310304"/>
            <a:ext cx="762000" cy="6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4572000"/>
            <a:ext cx="111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370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us suppose </a:t>
            </a:r>
            <a:r>
              <a:rPr lang="en-US" dirty="0" smtClean="0">
                <a:solidFill>
                  <a:srgbClr val="86A684"/>
                </a:solidFill>
              </a:rPr>
              <a:t>LFV sources </a:t>
            </a:r>
            <a:r>
              <a:rPr lang="en-US" dirty="0" smtClean="0"/>
              <a:t>are large: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2954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6A684"/>
                </a:solidFill>
              </a:rPr>
              <a:t>MEG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2352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67200" y="1295400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, </a:t>
            </a:r>
            <a:r>
              <a:rPr lang="en-US" dirty="0" smtClean="0">
                <a:solidFill>
                  <a:srgbClr val="86A684"/>
                </a:solidFill>
              </a:rPr>
              <a:t>PRISM/PRIME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295400"/>
            <a:ext cx="3095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47103" y="2209800"/>
            <a:ext cx="809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us suppose that       and       are measured  and found to be in a</a:t>
            </a:r>
            <a:r>
              <a:rPr lang="en-US" dirty="0" smtClean="0">
                <a:solidFill>
                  <a:srgbClr val="86A684"/>
                </a:solidFill>
              </a:rPr>
              <a:t> favorable  </a:t>
            </a:r>
            <a:r>
              <a:rPr lang="en-US" dirty="0" smtClean="0"/>
              <a:t>range</a:t>
            </a:r>
            <a:r>
              <a:rPr lang="en-US" dirty="0" smtClean="0">
                <a:solidFill>
                  <a:srgbClr val="86A684"/>
                </a:solidFill>
              </a:rPr>
              <a:t>:</a:t>
            </a:r>
            <a:endParaRPr lang="en-US" dirty="0">
              <a:solidFill>
                <a:srgbClr val="86A684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1" y="2286000"/>
            <a:ext cx="381000" cy="3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2286000"/>
            <a:ext cx="333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1" y="2618142"/>
            <a:ext cx="1752600" cy="38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26670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514600" y="3200400"/>
            <a:ext cx="484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means the transverse polarization is sizeable.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3886200"/>
            <a:ext cx="714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us suppose           and              are measured and found to be nonzero.</a:t>
            </a:r>
            <a:endParaRPr lang="en-US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962400"/>
            <a:ext cx="719136" cy="32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0" y="3886200"/>
            <a:ext cx="52740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828800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For example:                   0 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Can we say                    rather than                   </a:t>
            </a:r>
          </a:p>
          <a:p>
            <a:r>
              <a:rPr lang="en-US" sz="2800" dirty="0" smtClean="0"/>
              <a:t>is responsible for it?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00400"/>
            <a:ext cx="170307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905000"/>
            <a:ext cx="548922" cy="45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200400"/>
            <a:ext cx="1595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D19601"/>
                </a:solidFill>
              </a:rPr>
              <a:t>Can we solve the degeneracy</a:t>
            </a:r>
            <a:r>
              <a:rPr lang="en-US" sz="4400" dirty="0" smtClean="0"/>
              <a:t>?</a:t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-914400"/>
            <a:ext cx="7467600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Not Equal 7"/>
          <p:cNvSpPr/>
          <p:nvPr/>
        </p:nvSpPr>
        <p:spPr>
          <a:xfrm>
            <a:off x="4191000" y="1981200"/>
            <a:ext cx="533400" cy="304800"/>
          </a:xfrm>
          <a:prstGeom prst="mathNotEqual">
            <a:avLst/>
          </a:prstGeom>
          <a:solidFill>
            <a:srgbClr val="CC9900"/>
          </a:solidFill>
          <a:ln>
            <a:solidFill>
              <a:srgbClr val="86A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196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257800"/>
            <a:ext cx="2238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257800"/>
            <a:ext cx="2257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638800"/>
            <a:ext cx="6019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6019800"/>
            <a:ext cx="601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95600" y="4572000"/>
            <a:ext cx="155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points: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4114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ol</a:t>
            </a:r>
            <a:r>
              <a:rPr lang="en-US" dirty="0" smtClean="0"/>
              <a:t>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038600"/>
            <a:ext cx="213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495799" cy="38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94039" y="0"/>
            <a:ext cx="4449961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4572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33400"/>
            <a:ext cx="7406640" cy="990600"/>
          </a:xfrm>
          <a:solidFill>
            <a:schemeClr val="bg1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269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9900"/>
                </a:solidFill>
              </a:rPr>
              <a:t>Experimental bound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86A684"/>
                </a:solidFill>
              </a:rPr>
              <a:t>Contrast</a:t>
            </a:r>
            <a:r>
              <a:rPr lang="en-US" dirty="0" smtClean="0"/>
              <a:t> :  </a:t>
            </a:r>
          </a:p>
          <a:p>
            <a:r>
              <a:rPr lang="en-US" dirty="0" smtClean="0"/>
              <a:t>If new particles appear only in</a:t>
            </a:r>
            <a:r>
              <a:rPr lang="en-US" dirty="0" smtClean="0">
                <a:solidFill>
                  <a:srgbClr val="86A684"/>
                </a:solidFill>
              </a:rPr>
              <a:t> even </a:t>
            </a:r>
            <a:r>
              <a:rPr lang="en-US" dirty="0" smtClean="0"/>
              <a:t>numbers in each vertex,  both processes can happen only at </a:t>
            </a:r>
            <a:r>
              <a:rPr lang="en-US" dirty="0" smtClean="0">
                <a:solidFill>
                  <a:srgbClr val="86A684"/>
                </a:solidFill>
              </a:rPr>
              <a:t>loop</a:t>
            </a:r>
            <a:r>
              <a:rPr lang="en-US" dirty="0" smtClean="0"/>
              <a:t> level: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</a:t>
            </a:r>
            <a:endParaRPr lang="fa-IR" dirty="0" smtClean="0"/>
          </a:p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28800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85800"/>
            <a:ext cx="2362200" cy="4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0"/>
            <a:ext cx="3390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00400" y="685800"/>
            <a:ext cx="3429000" cy="369332"/>
          </a:xfrm>
          <a:prstGeom prst="rect">
            <a:avLst/>
          </a:prstGeom>
          <a:noFill/>
          <a:ln>
            <a:solidFill>
              <a:srgbClr val="9966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52600" y="5791200"/>
            <a:ext cx="914400" cy="381000"/>
          </a:xfrm>
          <a:prstGeom prst="line">
            <a:avLst/>
          </a:pr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5791200"/>
            <a:ext cx="762000" cy="457200"/>
          </a:xfrm>
          <a:prstGeom prst="line">
            <a:avLst/>
          </a:pr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667000" y="5562600"/>
            <a:ext cx="4572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Freeform 13"/>
          <p:cNvSpPr/>
          <p:nvPr/>
        </p:nvSpPr>
        <p:spPr>
          <a:xfrm>
            <a:off x="2977978" y="4572000"/>
            <a:ext cx="595184" cy="1013254"/>
          </a:xfrm>
          <a:custGeom>
            <a:avLst/>
            <a:gdLst>
              <a:gd name="connsiteX0" fmla="*/ 0 w 595184"/>
              <a:gd name="connsiteY0" fmla="*/ 1013254 h 1013254"/>
              <a:gd name="connsiteX1" fmla="*/ 370703 w 595184"/>
              <a:gd name="connsiteY1" fmla="*/ 852616 h 1013254"/>
              <a:gd name="connsiteX2" fmla="*/ 123568 w 595184"/>
              <a:gd name="connsiteY2" fmla="*/ 506627 h 1013254"/>
              <a:gd name="connsiteX3" fmla="*/ 568411 w 595184"/>
              <a:gd name="connsiteY3" fmla="*/ 308919 h 1013254"/>
              <a:gd name="connsiteX4" fmla="*/ 284206 w 595184"/>
              <a:gd name="connsiteY4" fmla="*/ 12357 h 1013254"/>
              <a:gd name="connsiteX5" fmla="*/ 284206 w 595184"/>
              <a:gd name="connsiteY5" fmla="*/ 12357 h 1013254"/>
              <a:gd name="connsiteX6" fmla="*/ 284206 w 595184"/>
              <a:gd name="connsiteY6" fmla="*/ 0 h 1013254"/>
              <a:gd name="connsiteX7" fmla="*/ 284206 w 595184"/>
              <a:gd name="connsiteY7" fmla="*/ 0 h 1013254"/>
              <a:gd name="connsiteX8" fmla="*/ 284206 w 595184"/>
              <a:gd name="connsiteY8" fmla="*/ 0 h 1013254"/>
              <a:gd name="connsiteX9" fmla="*/ 284206 w 595184"/>
              <a:gd name="connsiteY9" fmla="*/ 0 h 1013254"/>
              <a:gd name="connsiteX10" fmla="*/ 284206 w 595184"/>
              <a:gd name="connsiteY10" fmla="*/ 12357 h 10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5184" h="1013254">
                <a:moveTo>
                  <a:pt x="0" y="1013254"/>
                </a:moveTo>
                <a:cubicBezTo>
                  <a:pt x="175054" y="975154"/>
                  <a:pt x="350108" y="937054"/>
                  <a:pt x="370703" y="852616"/>
                </a:cubicBezTo>
                <a:cubicBezTo>
                  <a:pt x="391298" y="768178"/>
                  <a:pt x="90617" y="597243"/>
                  <a:pt x="123568" y="506627"/>
                </a:cubicBezTo>
                <a:cubicBezTo>
                  <a:pt x="156519" y="416011"/>
                  <a:pt x="541638" y="391297"/>
                  <a:pt x="568411" y="308919"/>
                </a:cubicBezTo>
                <a:cubicBezTo>
                  <a:pt x="595184" y="226541"/>
                  <a:pt x="284206" y="12357"/>
                  <a:pt x="284206" y="12357"/>
                </a:cubicBezTo>
                <a:lnTo>
                  <a:pt x="284206" y="12357"/>
                </a:lnTo>
                <a:lnTo>
                  <a:pt x="284206" y="0"/>
                </a:lnTo>
                <a:lnTo>
                  <a:pt x="284206" y="0"/>
                </a:lnTo>
                <a:lnTo>
                  <a:pt x="284206" y="0"/>
                </a:lnTo>
                <a:lnTo>
                  <a:pt x="284206" y="0"/>
                </a:lnTo>
                <a:lnTo>
                  <a:pt x="284206" y="12357"/>
                </a:lnTo>
              </a:path>
            </a:pathLst>
          </a:cu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6" name="Straight Connector 15"/>
          <p:cNvCxnSpPr>
            <a:stCxn id="14" idx="6"/>
          </p:cNvCxnSpPr>
          <p:nvPr/>
        </p:nvCxnSpPr>
        <p:spPr>
          <a:xfrm flipV="1">
            <a:off x="3262184" y="4267200"/>
            <a:ext cx="852616" cy="304800"/>
          </a:xfrm>
          <a:prstGeom prst="line">
            <a:avLst/>
          </a:pr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4" idx="4"/>
          </p:cNvCxnSpPr>
          <p:nvPr/>
        </p:nvCxnSpPr>
        <p:spPr>
          <a:xfrm rot="16200000" flipH="1">
            <a:off x="2767914" y="4090086"/>
            <a:ext cx="621957" cy="366584"/>
          </a:xfrm>
          <a:prstGeom prst="line">
            <a:avLst/>
          </a:pr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638800"/>
            <a:ext cx="304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5791200"/>
            <a:ext cx="3074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4343400"/>
            <a:ext cx="3143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3962400"/>
            <a:ext cx="361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181600" y="4038600"/>
            <a:ext cx="32604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(e.g., </a:t>
            </a:r>
            <a:r>
              <a:rPr lang="en-US" dirty="0" smtClean="0">
                <a:solidFill>
                  <a:srgbClr val="86A684"/>
                </a:solidFill>
              </a:rPr>
              <a:t>R-parity conserving  MSSM</a:t>
            </a:r>
            <a:r>
              <a:rPr lang="en-US" dirty="0" smtClean="0"/>
              <a:t>)</a:t>
            </a:r>
            <a:endParaRPr lang="fa-IR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53340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4724400" y="4800600"/>
            <a:ext cx="34998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Three body decay is suppressed  by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Toy model for three level </a:t>
            </a:r>
            <a:endParaRPr lang="fa-IR" dirty="0">
              <a:solidFill>
                <a:srgbClr val="CC99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711440" cy="50079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678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flipV="1">
            <a:off x="1752600" y="3886200"/>
            <a:ext cx="685800" cy="38100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3657600"/>
            <a:ext cx="1219200" cy="228600"/>
          </a:xfrm>
          <a:prstGeom prst="line">
            <a:avLst/>
          </a:prstGeom>
          <a:ln w="38100">
            <a:solidFill>
              <a:srgbClr val="9966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1981200" y="3429000"/>
            <a:ext cx="762000" cy="15240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505200" y="3200400"/>
            <a:ext cx="609600" cy="30480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3657600"/>
            <a:ext cx="762000" cy="7620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15000" y="3733800"/>
            <a:ext cx="609600" cy="38100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5791200" y="3200400"/>
            <a:ext cx="762000" cy="30480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324600" y="3657600"/>
            <a:ext cx="1295400" cy="76200"/>
          </a:xfrm>
          <a:prstGeom prst="line">
            <a:avLst/>
          </a:prstGeom>
          <a:ln w="38100">
            <a:solidFill>
              <a:srgbClr val="9966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7239000" y="3200400"/>
            <a:ext cx="838200" cy="7620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20000" y="3657600"/>
            <a:ext cx="914400" cy="15240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7816" y="3352800"/>
            <a:ext cx="30830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352800"/>
            <a:ext cx="271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191000"/>
            <a:ext cx="335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038600"/>
            <a:ext cx="3352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200400"/>
            <a:ext cx="2433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895600"/>
            <a:ext cx="2433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3424236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3429000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2895600"/>
            <a:ext cx="2433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2895600"/>
            <a:ext cx="2433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64008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Flavor violation in the SM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37360" y="1981200"/>
            <a:ext cx="7406640" cy="4876800"/>
          </a:xfrm>
        </p:spPr>
        <p:txBody>
          <a:bodyPr/>
          <a:lstStyle/>
          <a:p>
            <a:r>
              <a:rPr lang="en-US" dirty="0" smtClean="0">
                <a:solidFill>
                  <a:srgbClr val="CC9900"/>
                </a:solidFill>
              </a:rPr>
              <a:t>Reminder</a:t>
            </a:r>
            <a:r>
              <a:rPr lang="en-US" dirty="0" smtClean="0"/>
              <a:t>:                           but  </a:t>
            </a:r>
          </a:p>
          <a:p>
            <a:r>
              <a:rPr lang="en-US" dirty="0" smtClean="0">
                <a:solidFill>
                  <a:srgbClr val="D19601"/>
                </a:solidFill>
              </a:rPr>
              <a:t>              the famous CKM  mixing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or </a:t>
            </a:r>
          </a:p>
          <a:p>
            <a:endParaRPr lang="en-US" dirty="0" smtClean="0"/>
          </a:p>
          <a:p>
            <a:r>
              <a:rPr lang="en-US" dirty="0" smtClean="0"/>
              <a:t>Or at one loop level to </a:t>
            </a:r>
            <a:r>
              <a:rPr lang="en-US" dirty="0" smtClean="0">
                <a:solidFill>
                  <a:srgbClr val="D19601"/>
                </a:solidFill>
              </a:rPr>
              <a:t>FCNC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rgbClr val="D19601"/>
                </a:solidFill>
              </a:rPr>
              <a:t>observed</a:t>
            </a:r>
            <a:r>
              <a:rPr lang="en-US" dirty="0" smtClean="0"/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352800"/>
            <a:ext cx="2552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352800"/>
            <a:ext cx="3505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029200"/>
            <a:ext cx="1885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981200"/>
            <a:ext cx="240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981200"/>
            <a:ext cx="2295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E:\farzan\anbar\Singapore\seminar\CKM_Matri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2105025"/>
            <a:ext cx="6477000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Effective </a:t>
            </a:r>
            <a:r>
              <a:rPr lang="en-US" dirty="0" err="1" smtClean="0">
                <a:solidFill>
                  <a:srgbClr val="CC9900"/>
                </a:solidFill>
              </a:rPr>
              <a:t>Lagrangian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endParaRPr lang="fa-IR" dirty="0">
              <a:solidFill>
                <a:srgbClr val="CC99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0079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CC9900"/>
              </a:solidFill>
            </a:endParaRPr>
          </a:p>
          <a:p>
            <a:endParaRPr lang="en-US" dirty="0" smtClean="0">
              <a:solidFill>
                <a:srgbClr val="CC9900"/>
              </a:solidFill>
            </a:endParaRPr>
          </a:p>
          <a:p>
            <a:r>
              <a:rPr lang="en-US" dirty="0" smtClean="0">
                <a:solidFill>
                  <a:srgbClr val="CC9900"/>
                </a:solidFill>
              </a:rPr>
              <a:t>Under parity</a:t>
            </a:r>
            <a:r>
              <a:rPr lang="en-US" dirty="0" smtClean="0"/>
              <a:t>: </a:t>
            </a:r>
          </a:p>
          <a:p>
            <a:r>
              <a:rPr lang="en-US" dirty="0" smtClean="0">
                <a:solidFill>
                  <a:srgbClr val="CC9900"/>
                </a:solidFill>
              </a:rPr>
              <a:t>Under CP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8077200" cy="173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0"/>
            <a:ext cx="6928139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800600"/>
            <a:ext cx="4457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257800"/>
            <a:ext cx="3238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791200"/>
            <a:ext cx="3381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5715000"/>
            <a:ext cx="3371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</a:t>
            </a:r>
            <a:r>
              <a:rPr lang="en-US" dirty="0" smtClean="0">
                <a:solidFill>
                  <a:srgbClr val="D19601"/>
                </a:solidFill>
              </a:rPr>
              <a:t>Energy distribution of the</a:t>
            </a:r>
            <a:br>
              <a:rPr lang="en-US" dirty="0" smtClean="0">
                <a:solidFill>
                  <a:srgbClr val="D19601"/>
                </a:solidFill>
              </a:rPr>
            </a:br>
            <a:r>
              <a:rPr lang="en-US" dirty="0" smtClean="0">
                <a:solidFill>
                  <a:srgbClr val="D19601"/>
                </a:solidFill>
              </a:rPr>
              <a:t>final particles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133601" y="2590800"/>
            <a:ext cx="762000" cy="685800"/>
          </a:xfrm>
          <a:custGeom>
            <a:avLst/>
            <a:gdLst>
              <a:gd name="connsiteX0" fmla="*/ 0 w 595184"/>
              <a:gd name="connsiteY0" fmla="*/ 1013254 h 1013254"/>
              <a:gd name="connsiteX1" fmla="*/ 370703 w 595184"/>
              <a:gd name="connsiteY1" fmla="*/ 852616 h 1013254"/>
              <a:gd name="connsiteX2" fmla="*/ 123568 w 595184"/>
              <a:gd name="connsiteY2" fmla="*/ 506627 h 1013254"/>
              <a:gd name="connsiteX3" fmla="*/ 568411 w 595184"/>
              <a:gd name="connsiteY3" fmla="*/ 308919 h 1013254"/>
              <a:gd name="connsiteX4" fmla="*/ 284206 w 595184"/>
              <a:gd name="connsiteY4" fmla="*/ 12357 h 1013254"/>
              <a:gd name="connsiteX5" fmla="*/ 284206 w 595184"/>
              <a:gd name="connsiteY5" fmla="*/ 12357 h 1013254"/>
              <a:gd name="connsiteX6" fmla="*/ 284206 w 595184"/>
              <a:gd name="connsiteY6" fmla="*/ 0 h 1013254"/>
              <a:gd name="connsiteX7" fmla="*/ 284206 w 595184"/>
              <a:gd name="connsiteY7" fmla="*/ 0 h 1013254"/>
              <a:gd name="connsiteX8" fmla="*/ 284206 w 595184"/>
              <a:gd name="connsiteY8" fmla="*/ 0 h 1013254"/>
              <a:gd name="connsiteX9" fmla="*/ 284206 w 595184"/>
              <a:gd name="connsiteY9" fmla="*/ 0 h 1013254"/>
              <a:gd name="connsiteX10" fmla="*/ 284206 w 595184"/>
              <a:gd name="connsiteY10" fmla="*/ 12357 h 10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5184" h="1013254">
                <a:moveTo>
                  <a:pt x="0" y="1013254"/>
                </a:moveTo>
                <a:cubicBezTo>
                  <a:pt x="175054" y="975154"/>
                  <a:pt x="350108" y="937054"/>
                  <a:pt x="370703" y="852616"/>
                </a:cubicBezTo>
                <a:cubicBezTo>
                  <a:pt x="391298" y="768178"/>
                  <a:pt x="90617" y="597243"/>
                  <a:pt x="123568" y="506627"/>
                </a:cubicBezTo>
                <a:cubicBezTo>
                  <a:pt x="156519" y="416011"/>
                  <a:pt x="541638" y="391297"/>
                  <a:pt x="568411" y="308919"/>
                </a:cubicBezTo>
                <a:cubicBezTo>
                  <a:pt x="595184" y="226541"/>
                  <a:pt x="284206" y="12357"/>
                  <a:pt x="284206" y="12357"/>
                </a:cubicBezTo>
                <a:lnTo>
                  <a:pt x="284206" y="12357"/>
                </a:lnTo>
                <a:lnTo>
                  <a:pt x="284206" y="0"/>
                </a:lnTo>
                <a:lnTo>
                  <a:pt x="284206" y="0"/>
                </a:lnTo>
                <a:lnTo>
                  <a:pt x="284206" y="0"/>
                </a:lnTo>
                <a:lnTo>
                  <a:pt x="284206" y="0"/>
                </a:lnTo>
                <a:lnTo>
                  <a:pt x="284206" y="12357"/>
                </a:lnTo>
              </a:path>
            </a:pathLst>
          </a:cu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2600" y="3276600"/>
            <a:ext cx="533400" cy="304800"/>
          </a:xfrm>
          <a:prstGeom prst="ellipse">
            <a:avLst/>
          </a:prstGeom>
          <a:solidFill>
            <a:srgbClr val="D19601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1960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057400" y="3505200"/>
            <a:ext cx="762000" cy="457200"/>
          </a:xfrm>
          <a:prstGeom prst="line">
            <a:avLst/>
          </a:pr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219200" y="3505200"/>
            <a:ext cx="762000" cy="533400"/>
          </a:xfrm>
          <a:prstGeom prst="line">
            <a:avLst/>
          </a:pr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514600" y="2209800"/>
            <a:ext cx="838200" cy="381000"/>
          </a:xfrm>
          <a:prstGeom prst="line">
            <a:avLst/>
          </a:pr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52600" y="2133600"/>
            <a:ext cx="762000" cy="457200"/>
          </a:xfrm>
          <a:prstGeom prst="line">
            <a:avLst/>
          </a:pr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1" y="4038601"/>
            <a:ext cx="4298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8100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098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752600"/>
            <a:ext cx="447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286000"/>
            <a:ext cx="2143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200400"/>
            <a:ext cx="2009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038600"/>
            <a:ext cx="49053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286000" y="5562600"/>
            <a:ext cx="345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Kuno</a:t>
            </a:r>
            <a:r>
              <a:rPr lang="en-US" dirty="0" smtClean="0"/>
              <a:t> and Okada, Rev Mod Phys </a:t>
            </a:r>
            <a:r>
              <a:rPr lang="en-US" dirty="0" smtClean="0">
                <a:solidFill>
                  <a:srgbClr val="D19601"/>
                </a:solidFill>
              </a:rPr>
              <a:t>73</a:t>
            </a:r>
            <a:endParaRPr lang="en-US" dirty="0">
              <a:solidFill>
                <a:srgbClr val="D196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Angular distribution</a:t>
            </a:r>
            <a:endParaRPr lang="en-US" dirty="0">
              <a:solidFill>
                <a:srgbClr val="D1960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905000"/>
            <a:ext cx="2143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90800"/>
            <a:ext cx="210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276600"/>
            <a:ext cx="5076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0" y="624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Kuno</a:t>
            </a:r>
            <a:r>
              <a:rPr lang="en-US" dirty="0" smtClean="0"/>
              <a:t> and Okada, Rev Mod Phys </a:t>
            </a:r>
            <a:r>
              <a:rPr lang="en-US" dirty="0" smtClean="0">
                <a:solidFill>
                  <a:srgbClr val="D19601"/>
                </a:solidFill>
              </a:rPr>
              <a:t>73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4724400"/>
            <a:ext cx="25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19601"/>
                </a:solidFill>
              </a:rPr>
              <a:t>CP-violating phases</a:t>
            </a:r>
            <a:endParaRPr lang="en-US" sz="2400" dirty="0">
              <a:solidFill>
                <a:srgbClr val="D1960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334000"/>
            <a:ext cx="5657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D19601"/>
                </a:solidFill>
              </a:rPr>
              <a:t>Other phases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7406640" cy="4495800"/>
          </a:xfrm>
        </p:spPr>
        <p:txBody>
          <a:bodyPr/>
          <a:lstStyle/>
          <a:p>
            <a:r>
              <a:rPr lang="en-US" dirty="0" smtClean="0"/>
              <a:t>How about                     </a:t>
            </a:r>
            <a:r>
              <a:rPr lang="en-US" dirty="0" smtClean="0">
                <a:solidFill>
                  <a:srgbClr val="86A684"/>
                </a:solidFill>
              </a:rPr>
              <a:t>??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Measuring the </a:t>
            </a:r>
            <a:r>
              <a:rPr lang="en-US" dirty="0" smtClean="0">
                <a:solidFill>
                  <a:srgbClr val="D19601"/>
                </a:solidFill>
              </a:rPr>
              <a:t>transverse</a:t>
            </a:r>
            <a:r>
              <a:rPr lang="en-US" dirty="0" smtClean="0"/>
              <a:t> polarization of the final particles  </a:t>
            </a:r>
          </a:p>
          <a:p>
            <a:r>
              <a:rPr lang="en-US" dirty="0" smtClean="0">
                <a:solidFill>
                  <a:srgbClr val="86A684"/>
                </a:solidFill>
              </a:rPr>
              <a:t>Y.F. , PLB677</a:t>
            </a:r>
            <a:endParaRPr lang="en-US" dirty="0">
              <a:solidFill>
                <a:srgbClr val="86A684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812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>
                <a:solidFill>
                  <a:srgbClr val="996633"/>
                </a:solidFill>
              </a:rPr>
              <a:t>Muon</a:t>
            </a:r>
            <a:r>
              <a:rPr lang="en-US" dirty="0" smtClean="0">
                <a:solidFill>
                  <a:srgbClr val="996633"/>
                </a:solidFill>
              </a:rPr>
              <a:t> versus anti-</a:t>
            </a:r>
            <a:r>
              <a:rPr lang="en-US" dirty="0" err="1" smtClean="0">
                <a:solidFill>
                  <a:srgbClr val="996633"/>
                </a:solidFill>
              </a:rPr>
              <a:t>Muon</a:t>
            </a:r>
            <a:endParaRPr lang="fa-IR" dirty="0">
              <a:solidFill>
                <a:srgbClr val="996633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007936"/>
          </a:xfrm>
          <a:solidFill>
            <a:schemeClr val="bg1"/>
          </a:solidFill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Case of                       </a:t>
            </a:r>
            <a:r>
              <a:rPr lang="en-US" dirty="0" smtClean="0">
                <a:solidFill>
                  <a:srgbClr val="CC9900"/>
                </a:solidFill>
              </a:rPr>
              <a:t>: 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Polarization of      </a:t>
            </a:r>
            <a:r>
              <a:rPr lang="en-US" dirty="0" smtClean="0">
                <a:solidFill>
                  <a:srgbClr val="CC9900"/>
                </a:solidFill>
              </a:rPr>
              <a:t>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Polarization of      </a:t>
            </a:r>
            <a:r>
              <a:rPr lang="en-US" dirty="0" smtClean="0">
                <a:solidFill>
                  <a:srgbClr val="CC9900"/>
                </a:solidFill>
              </a:rPr>
              <a:t>:                  </a:t>
            </a:r>
          </a:p>
          <a:p>
            <a:endParaRPr lang="en-US" dirty="0" smtClean="0">
              <a:solidFill>
                <a:srgbClr val="CC9900"/>
              </a:solidFill>
            </a:endParaRPr>
          </a:p>
          <a:p>
            <a:r>
              <a:rPr lang="en-US" dirty="0" smtClean="0"/>
              <a:t>Similar discussions apply to</a:t>
            </a:r>
            <a:endParaRPr lang="en-US" dirty="0" smtClean="0">
              <a:solidFill>
                <a:srgbClr val="CC9900"/>
              </a:solidFill>
            </a:endParaRPr>
          </a:p>
          <a:p>
            <a:r>
              <a:rPr lang="en-US" dirty="0" smtClean="0"/>
              <a:t>Case of                       </a:t>
            </a:r>
            <a:r>
              <a:rPr lang="en-US" dirty="0" smtClean="0">
                <a:solidFill>
                  <a:srgbClr val="CC9900"/>
                </a:solidFill>
              </a:rPr>
              <a:t>: 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Polarization of      </a:t>
            </a:r>
            <a:r>
              <a:rPr lang="en-US" dirty="0" smtClean="0">
                <a:solidFill>
                  <a:srgbClr val="CC9900"/>
                </a:solidFill>
              </a:rPr>
              <a:t>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Polarization of      </a:t>
            </a:r>
            <a:r>
              <a:rPr lang="en-US" dirty="0" smtClean="0">
                <a:solidFill>
                  <a:srgbClr val="CC9900"/>
                </a:solidFill>
              </a:rPr>
              <a:t>:                    </a:t>
            </a:r>
          </a:p>
          <a:p>
            <a:r>
              <a:rPr lang="en-US" dirty="0" smtClean="0">
                <a:solidFill>
                  <a:srgbClr val="CC9900"/>
                </a:solidFill>
              </a:rPr>
              <a:t>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267200"/>
            <a:ext cx="1828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371600" y="4648200"/>
            <a:ext cx="7086600" cy="1588"/>
          </a:xfrm>
          <a:prstGeom prst="line">
            <a:avLst/>
          </a:prstGeom>
          <a:ln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3622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895600"/>
            <a:ext cx="361950" cy="28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276600"/>
            <a:ext cx="43113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 rot="10800000">
            <a:off x="1600200" y="4191000"/>
            <a:ext cx="6934200" cy="1588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715000"/>
            <a:ext cx="361950" cy="28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181600"/>
            <a:ext cx="43113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724400"/>
            <a:ext cx="1828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2819400"/>
            <a:ext cx="3324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352800"/>
            <a:ext cx="42817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5181600"/>
            <a:ext cx="3324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5638800"/>
            <a:ext cx="42817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R-Parity violating MSSM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8649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6A684"/>
                </a:solidFill>
              </a:rPr>
              <a:t>Y.F.    and    </a:t>
            </a:r>
            <a:r>
              <a:rPr lang="en-US" dirty="0" err="1" smtClean="0">
                <a:solidFill>
                  <a:srgbClr val="86A684"/>
                </a:solidFill>
              </a:rPr>
              <a:t>Saereh</a:t>
            </a:r>
            <a:r>
              <a:rPr lang="en-US" dirty="0" smtClean="0">
                <a:solidFill>
                  <a:srgbClr val="86A684"/>
                </a:solidFill>
              </a:rPr>
              <a:t> </a:t>
            </a:r>
            <a:r>
              <a:rPr lang="en-US" dirty="0" err="1" smtClean="0">
                <a:solidFill>
                  <a:srgbClr val="86A684"/>
                </a:solidFill>
              </a:rPr>
              <a:t>Najjari</a:t>
            </a:r>
            <a:r>
              <a:rPr lang="en-US" dirty="0" smtClean="0">
                <a:solidFill>
                  <a:srgbClr val="86A684"/>
                </a:solidFill>
              </a:rPr>
              <a:t>, 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>
                <a:latin typeface="Comic Sans MS" pitchFamily="66" charset="0"/>
              </a:rPr>
              <a:t>Extracting CP-violating phases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of </a:t>
            </a:r>
            <a:r>
              <a:rPr lang="en-US" dirty="0" err="1" smtClean="0">
                <a:latin typeface="Comic Sans MS" pitchFamily="66" charset="0"/>
              </a:rPr>
              <a:t>trilinear</a:t>
            </a:r>
            <a:r>
              <a:rPr lang="en-US" dirty="0" smtClean="0">
                <a:latin typeface="Comic Sans MS" pitchFamily="66" charset="0"/>
              </a:rPr>
              <a:t> R-parity violating couplings from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dirty="0" err="1" smtClean="0">
                <a:solidFill>
                  <a:srgbClr val="86A684"/>
                </a:solidFill>
                <a:latin typeface="Comic Sans MS" pitchFamily="66" charset="0"/>
              </a:rPr>
              <a:t>arXiv</a:t>
            </a:r>
            <a:r>
              <a:rPr lang="en-US" dirty="0" smtClean="0">
                <a:solidFill>
                  <a:srgbClr val="86A684"/>
                </a:solidFill>
                <a:latin typeface="Comic Sans MS" pitchFamily="66" charset="0"/>
              </a:rPr>
              <a:t>: 1001.3207 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To appear in PLB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267200"/>
            <a:ext cx="13430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D19601"/>
                </a:solidFill>
              </a:rPr>
              <a:t>R-Parity violating term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269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6267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1828800" y="3810000"/>
            <a:ext cx="609600" cy="457200"/>
          </a:xfrm>
          <a:prstGeom prst="line">
            <a:avLst/>
          </a:pr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2200" y="3505200"/>
            <a:ext cx="1600200" cy="228600"/>
          </a:xfrm>
          <a:prstGeom prst="line">
            <a:avLst/>
          </a:prstGeom>
          <a:ln w="38100">
            <a:solidFill>
              <a:srgbClr val="CC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1790700" y="3162300"/>
            <a:ext cx="762000" cy="381000"/>
          </a:xfrm>
          <a:prstGeom prst="line">
            <a:avLst/>
          </a:pr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3505200"/>
            <a:ext cx="990600" cy="152400"/>
          </a:xfrm>
          <a:prstGeom prst="line">
            <a:avLst/>
          </a:pr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86200" y="2819400"/>
            <a:ext cx="762000" cy="685800"/>
          </a:xfrm>
          <a:prstGeom prst="line">
            <a:avLst/>
          </a:prstGeom>
          <a:ln w="38100"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267201"/>
            <a:ext cx="381000" cy="31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733800"/>
            <a:ext cx="287214" cy="2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048000"/>
            <a:ext cx="287214" cy="2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819400"/>
            <a:ext cx="3249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191000"/>
            <a:ext cx="39719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3200400"/>
            <a:ext cx="323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D19601"/>
                </a:solidFill>
              </a:rPr>
              <a:t>One loop level correction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0079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905000"/>
            <a:ext cx="3676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276600"/>
            <a:ext cx="68961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600" y="5105400"/>
            <a:ext cx="1338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6A684"/>
                </a:solidFill>
              </a:rPr>
              <a:t>De </a:t>
            </a:r>
            <a:r>
              <a:rPr lang="en-US" dirty="0" err="1" smtClean="0">
                <a:solidFill>
                  <a:srgbClr val="86A684"/>
                </a:solidFill>
              </a:rPr>
              <a:t>Gouvea</a:t>
            </a:r>
            <a:endParaRPr lang="en-US" dirty="0" smtClean="0">
              <a:solidFill>
                <a:srgbClr val="86A684"/>
              </a:solidFill>
            </a:endParaRPr>
          </a:p>
          <a:p>
            <a:r>
              <a:rPr lang="en-US" dirty="0" smtClean="0">
                <a:solidFill>
                  <a:srgbClr val="86A684"/>
                </a:solidFill>
              </a:rPr>
              <a:t>et al. PRD63</a:t>
            </a:r>
            <a:endParaRPr lang="en-US" dirty="0">
              <a:solidFill>
                <a:srgbClr val="86A6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7406640" cy="1752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86A684"/>
                </a:solidFill>
              </a:rPr>
              <a:t>A. De </a:t>
            </a:r>
            <a:r>
              <a:rPr lang="en-US" dirty="0" err="1" smtClean="0">
                <a:solidFill>
                  <a:srgbClr val="86A684"/>
                </a:solidFill>
              </a:rPr>
              <a:t>Gouvea</a:t>
            </a:r>
            <a:r>
              <a:rPr lang="en-US" dirty="0" smtClean="0">
                <a:solidFill>
                  <a:srgbClr val="86A684"/>
                </a:solidFill>
              </a:rPr>
              <a:t> </a:t>
            </a:r>
            <a:r>
              <a:rPr lang="en-US" i="1" dirty="0" smtClean="0">
                <a:solidFill>
                  <a:srgbClr val="86A684"/>
                </a:solidFill>
              </a:rPr>
              <a:t>et al., </a:t>
            </a:r>
            <a:r>
              <a:rPr lang="en-US" dirty="0" smtClean="0">
                <a:solidFill>
                  <a:srgbClr val="86A684"/>
                </a:solidFill>
              </a:rPr>
              <a:t>PRD63</a:t>
            </a:r>
            <a:endParaRPr lang="en-US" dirty="0">
              <a:solidFill>
                <a:srgbClr val="86A68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66579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267200"/>
            <a:ext cx="22618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93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Other bounds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599"/>
            <a:ext cx="7956288" cy="404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5715000"/>
            <a:ext cx="4019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87902"/>
          </a:xfrm>
        </p:spPr>
        <p:txBody>
          <a:bodyPr/>
          <a:lstStyle/>
          <a:p>
            <a:r>
              <a:rPr lang="en-US" dirty="0" smtClean="0">
                <a:solidFill>
                  <a:srgbClr val="D19601"/>
                </a:solidFill>
              </a:rPr>
              <a:t>Flavor violation in lepton sector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600200"/>
            <a:ext cx="740664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the SM:  </a:t>
            </a:r>
          </a:p>
          <a:p>
            <a:endParaRPr lang="en-US" dirty="0" smtClean="0"/>
          </a:p>
          <a:p>
            <a:r>
              <a:rPr lang="en-US" dirty="0" smtClean="0"/>
              <a:t>We can go to a basis that the charged lepton mass matrix (                  ) is diagonal.         </a:t>
            </a:r>
            <a:endParaRPr lang="en-US" dirty="0" smtClean="0">
              <a:solidFill>
                <a:srgbClr val="D19601"/>
              </a:solidFill>
            </a:endParaRPr>
          </a:p>
          <a:p>
            <a:r>
              <a:rPr lang="en-US" dirty="0" smtClean="0">
                <a:solidFill>
                  <a:srgbClr val="D19601"/>
                </a:solidFill>
              </a:rPr>
              <a:t>No</a:t>
            </a:r>
            <a:r>
              <a:rPr lang="en-US" dirty="0" smtClean="0"/>
              <a:t> mixing between flavors</a:t>
            </a:r>
          </a:p>
          <a:p>
            <a:endParaRPr lang="en-US" dirty="0" smtClean="0"/>
          </a:p>
          <a:p>
            <a:r>
              <a:rPr lang="en-US" dirty="0" smtClean="0"/>
              <a:t>In the SM, LFV  processes are strictly forbidden: </a:t>
            </a:r>
          </a:p>
          <a:p>
            <a:r>
              <a:rPr lang="en-US" dirty="0" smtClean="0">
                <a:solidFill>
                  <a:srgbClr val="D19601"/>
                </a:solidFill>
              </a:rPr>
              <a:t>NO</a:t>
            </a:r>
          </a:p>
          <a:p>
            <a:r>
              <a:rPr lang="en-US" dirty="0" smtClean="0">
                <a:solidFill>
                  <a:srgbClr val="D19601"/>
                </a:solidFill>
              </a:rPr>
              <a:t>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D19601"/>
                </a:solidFill>
              </a:rPr>
              <a:t>NO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…..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00200"/>
            <a:ext cx="1409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971800"/>
            <a:ext cx="1371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800600"/>
            <a:ext cx="1476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257800"/>
            <a:ext cx="2571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5715000"/>
            <a:ext cx="180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triped Right Arrow 12"/>
          <p:cNvSpPr/>
          <p:nvPr/>
        </p:nvSpPr>
        <p:spPr>
          <a:xfrm>
            <a:off x="6477000" y="3124200"/>
            <a:ext cx="978408" cy="3810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  </a:t>
            </a:r>
            <a:r>
              <a:rPr lang="en-US" dirty="0" err="1" smtClean="0">
                <a:solidFill>
                  <a:srgbClr val="CC9900"/>
                </a:solidFill>
              </a:rPr>
              <a:t>Baryogenesis</a:t>
            </a:r>
            <a:r>
              <a:rPr lang="en-US" dirty="0" smtClean="0">
                <a:solidFill>
                  <a:srgbClr val="CC9900"/>
                </a:solidFill>
              </a:rPr>
              <a:t> 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007936"/>
          </a:xfrm>
          <a:solidFill>
            <a:schemeClr val="bg1"/>
          </a:solidFill>
          <a:ln>
            <a:solidFill>
              <a:srgbClr val="86A684"/>
            </a:solidFill>
          </a:ln>
        </p:spPr>
        <p:txBody>
          <a:bodyPr/>
          <a:lstStyle/>
          <a:p>
            <a:r>
              <a:rPr lang="en-US" dirty="0" smtClean="0"/>
              <a:t>Erasing Baryon asymmetry  </a:t>
            </a:r>
          </a:p>
          <a:p>
            <a:r>
              <a:rPr lang="en-US" sz="2400" dirty="0" err="1" smtClean="0"/>
              <a:t>Barbier</a:t>
            </a:r>
            <a:r>
              <a:rPr lang="en-US" sz="2400" dirty="0" smtClean="0"/>
              <a:t> et al., Phys </a:t>
            </a:r>
            <a:r>
              <a:rPr lang="en-US" sz="2400" dirty="0" err="1" smtClean="0"/>
              <a:t>Rept</a:t>
            </a:r>
            <a:r>
              <a:rPr lang="en-US" sz="2400" dirty="0" smtClean="0"/>
              <a:t> 420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CC9900"/>
                </a:solidFill>
              </a:rPr>
              <a:t>But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CC9900"/>
                </a:solidFill>
              </a:rPr>
              <a:t>CP-violating</a:t>
            </a:r>
            <a:r>
              <a:rPr lang="en-US" sz="2400" dirty="0" smtClean="0"/>
              <a:t>  phases in the R-parity violating coupling </a:t>
            </a:r>
          </a:p>
          <a:p>
            <a:r>
              <a:rPr lang="en-US" sz="2400" dirty="0" smtClean="0"/>
              <a:t>can create their own Baryon asymmetry!     </a:t>
            </a:r>
          </a:p>
          <a:p>
            <a:r>
              <a:rPr lang="en-US" sz="2400" dirty="0" smtClean="0"/>
              <a:t>e.g., see </a:t>
            </a:r>
            <a:r>
              <a:rPr lang="en-US" sz="2000" dirty="0" err="1" smtClean="0">
                <a:solidFill>
                  <a:srgbClr val="86A684"/>
                </a:solidFill>
              </a:rPr>
              <a:t>Masiero</a:t>
            </a:r>
            <a:r>
              <a:rPr lang="en-US" sz="2000" dirty="0" smtClean="0">
                <a:solidFill>
                  <a:srgbClr val="86A684"/>
                </a:solidFill>
              </a:rPr>
              <a:t> and </a:t>
            </a:r>
            <a:r>
              <a:rPr lang="en-US" sz="2000" dirty="0" err="1" smtClean="0">
                <a:solidFill>
                  <a:srgbClr val="86A684"/>
                </a:solidFill>
              </a:rPr>
              <a:t>Riotto</a:t>
            </a:r>
            <a:r>
              <a:rPr lang="en-US" sz="2000" dirty="0" smtClean="0">
                <a:solidFill>
                  <a:srgbClr val="86A684"/>
                </a:solidFill>
              </a:rPr>
              <a:t>, PLB 289       </a:t>
            </a:r>
            <a:endParaRPr lang="en-US" sz="2400" dirty="0">
              <a:solidFill>
                <a:srgbClr val="86A684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905000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iped Right Arrow 6"/>
          <p:cNvSpPr/>
          <p:nvPr/>
        </p:nvSpPr>
        <p:spPr>
          <a:xfrm>
            <a:off x="5334000" y="1981200"/>
            <a:ext cx="978408" cy="3048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6553200" y="1600200"/>
            <a:ext cx="1447800" cy="9144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1524000"/>
            <a:ext cx="1143000" cy="1066800"/>
          </a:xfrm>
          <a:prstGeom prst="line">
            <a:avLst/>
          </a:prstGeom>
          <a:ln w="5715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Observables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2466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981200"/>
            <a:ext cx="5695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 rot="16200000">
            <a:off x="2286000" y="5638800"/>
            <a:ext cx="685800" cy="152400"/>
          </a:xfrm>
          <a:prstGeom prst="rightArrow">
            <a:avLst/>
          </a:prstGeom>
          <a:solidFill>
            <a:srgbClr val="D1960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5400000" flipH="1" flipV="1">
            <a:off x="3771900" y="3429000"/>
            <a:ext cx="1485900" cy="37719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638800"/>
            <a:ext cx="4638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Arc 14"/>
          <p:cNvSpPr/>
          <p:nvPr/>
        </p:nvSpPr>
        <p:spPr>
          <a:xfrm>
            <a:off x="2667000" y="5715000"/>
            <a:ext cx="228600" cy="228600"/>
          </a:xfrm>
          <a:prstGeom prst="arc">
            <a:avLst/>
          </a:prstGeom>
          <a:ln>
            <a:solidFill>
              <a:srgbClr val="D19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5486400"/>
            <a:ext cx="23308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5486400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343400"/>
            <a:ext cx="571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Up Arrow 19"/>
          <p:cNvSpPr/>
          <p:nvPr/>
        </p:nvSpPr>
        <p:spPr>
          <a:xfrm rot="20316763">
            <a:off x="4348814" y="4753071"/>
            <a:ext cx="223753" cy="445008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95300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117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Observables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Transverse polarization of           in 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200400"/>
            <a:ext cx="4381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24200"/>
            <a:ext cx="2085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1" y="4953000"/>
            <a:ext cx="7162800" cy="104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581400"/>
            <a:ext cx="4638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D19601"/>
                </a:solidFill>
              </a:rPr>
              <a:t>Phases entering at tree level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793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 err="1" smtClean="0"/>
              <a:t>rephasing</a:t>
            </a:r>
            <a:r>
              <a:rPr lang="en-US" dirty="0" smtClean="0"/>
              <a:t> the leptons,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33600"/>
            <a:ext cx="55297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724400"/>
            <a:ext cx="1676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D19601"/>
                </a:solidFill>
              </a:rPr>
              <a:t>Input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81200"/>
            <a:ext cx="3886200" cy="5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200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419600"/>
            <a:ext cx="192117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63341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34000"/>
            <a:ext cx="2819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D19601"/>
                </a:solidFill>
              </a:rPr>
              <a:t>Explaining the oval shape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1457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562600"/>
            <a:ext cx="2457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0" name="TextBox 9"/>
          <p:cNvSpPr txBox="1"/>
          <p:nvPr/>
        </p:nvSpPr>
        <p:spPr>
          <a:xfrm>
            <a:off x="4038600" y="4724400"/>
            <a:ext cx="1862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19601"/>
                </a:solidFill>
              </a:rPr>
              <a:t>Keeping only </a:t>
            </a:r>
            <a:endParaRPr lang="en-US" sz="2400" dirty="0">
              <a:solidFill>
                <a:srgbClr val="D1960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971800"/>
            <a:ext cx="5810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6934200" cy="6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35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609600"/>
            <a:ext cx="7406640" cy="3886200"/>
          </a:xfrm>
        </p:spPr>
        <p:txBody>
          <a:bodyPr/>
          <a:lstStyle/>
          <a:p>
            <a:r>
              <a:rPr lang="en-US" dirty="0" smtClean="0"/>
              <a:t>For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r>
              <a:rPr lang="en-US" dirty="0" smtClean="0"/>
              <a:t>                      and         </a:t>
            </a:r>
            <a:r>
              <a:rPr lang="en-US" dirty="0" smtClean="0"/>
              <a:t>                       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495800"/>
            <a:ext cx="39719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85800"/>
            <a:ext cx="104094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143000"/>
            <a:ext cx="2171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143000"/>
            <a:ext cx="400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139472"/>
            <a:ext cx="457200" cy="43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1143000"/>
            <a:ext cx="514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triped Right Arrow 9"/>
          <p:cNvSpPr/>
          <p:nvPr/>
        </p:nvSpPr>
        <p:spPr>
          <a:xfrm>
            <a:off x="4191000" y="1219200"/>
            <a:ext cx="609600" cy="1524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2286000"/>
            <a:ext cx="838200" cy="50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triped Right Arrow 11"/>
          <p:cNvSpPr/>
          <p:nvPr/>
        </p:nvSpPr>
        <p:spPr>
          <a:xfrm>
            <a:off x="2438400" y="2438400"/>
            <a:ext cx="609600" cy="2286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2362200"/>
            <a:ext cx="1152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35502"/>
          </a:xfrm>
        </p:spPr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dirty="0" smtClean="0">
                <a:solidFill>
                  <a:srgbClr val="CC9900"/>
                </a:solidFill>
              </a:rPr>
              <a:t>Technical issue</a:t>
            </a:r>
            <a:endParaRPr lang="fa-IR" dirty="0">
              <a:solidFill>
                <a:srgbClr val="CC99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00200" y="2667000"/>
            <a:ext cx="762000" cy="1588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6200000">
            <a:off x="1520683" y="2293029"/>
            <a:ext cx="377367" cy="69330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381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val 18"/>
          <p:cNvSpPr/>
          <p:nvPr/>
        </p:nvSpPr>
        <p:spPr>
          <a:xfrm>
            <a:off x="3429000" y="2438400"/>
            <a:ext cx="6858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ight Arrow 19"/>
          <p:cNvSpPr/>
          <p:nvPr/>
        </p:nvSpPr>
        <p:spPr>
          <a:xfrm rot="17237525">
            <a:off x="3637580" y="2134581"/>
            <a:ext cx="377367" cy="76201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3886200" y="1828800"/>
            <a:ext cx="685800" cy="228600"/>
          </a:xfrm>
          <a:prstGeom prst="straightConnector1">
            <a:avLst/>
          </a:prstGeom>
          <a:ln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76400"/>
            <a:ext cx="2961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505200" y="3352800"/>
            <a:ext cx="76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    in target</a:t>
            </a:r>
            <a:endParaRPr lang="fa-I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429000"/>
            <a:ext cx="247650" cy="2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reeform 26"/>
          <p:cNvSpPr/>
          <p:nvPr/>
        </p:nvSpPr>
        <p:spPr>
          <a:xfrm>
            <a:off x="4238368" y="2051223"/>
            <a:ext cx="654908" cy="539577"/>
          </a:xfrm>
          <a:custGeom>
            <a:avLst/>
            <a:gdLst>
              <a:gd name="connsiteX0" fmla="*/ 0 w 624016"/>
              <a:gd name="connsiteY0" fmla="*/ 582827 h 624015"/>
              <a:gd name="connsiteX1" fmla="*/ 185351 w 624016"/>
              <a:gd name="connsiteY1" fmla="*/ 595183 h 624015"/>
              <a:gd name="connsiteX2" fmla="*/ 148281 w 624016"/>
              <a:gd name="connsiteY2" fmla="*/ 409832 h 624015"/>
              <a:gd name="connsiteX3" fmla="*/ 308918 w 624016"/>
              <a:gd name="connsiteY3" fmla="*/ 409832 h 624015"/>
              <a:gd name="connsiteX4" fmla="*/ 271848 w 624016"/>
              <a:gd name="connsiteY4" fmla="*/ 212124 h 624015"/>
              <a:gd name="connsiteX5" fmla="*/ 457200 w 624016"/>
              <a:gd name="connsiteY5" fmla="*/ 199767 h 624015"/>
              <a:gd name="connsiteX6" fmla="*/ 420129 w 624016"/>
              <a:gd name="connsiteY6" fmla="*/ 26773 h 624015"/>
              <a:gd name="connsiteX7" fmla="*/ 593124 w 624016"/>
              <a:gd name="connsiteY7" fmla="*/ 39129 h 624015"/>
              <a:gd name="connsiteX8" fmla="*/ 605481 w 624016"/>
              <a:gd name="connsiteY8" fmla="*/ 39129 h 624015"/>
              <a:gd name="connsiteX9" fmla="*/ 593124 w 624016"/>
              <a:gd name="connsiteY9" fmla="*/ 39129 h 62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016" h="624015">
                <a:moveTo>
                  <a:pt x="0" y="582827"/>
                </a:moveTo>
                <a:cubicBezTo>
                  <a:pt x="80319" y="603421"/>
                  <a:pt x="160638" y="624015"/>
                  <a:pt x="185351" y="595183"/>
                </a:cubicBezTo>
                <a:cubicBezTo>
                  <a:pt x="210064" y="566351"/>
                  <a:pt x="127687" y="440724"/>
                  <a:pt x="148281" y="409832"/>
                </a:cubicBezTo>
                <a:cubicBezTo>
                  <a:pt x="168875" y="378940"/>
                  <a:pt x="288324" y="442783"/>
                  <a:pt x="308918" y="409832"/>
                </a:cubicBezTo>
                <a:cubicBezTo>
                  <a:pt x="329512" y="376881"/>
                  <a:pt x="247134" y="247135"/>
                  <a:pt x="271848" y="212124"/>
                </a:cubicBezTo>
                <a:cubicBezTo>
                  <a:pt x="296562" y="177113"/>
                  <a:pt x="432486" y="230659"/>
                  <a:pt x="457200" y="199767"/>
                </a:cubicBezTo>
                <a:cubicBezTo>
                  <a:pt x="481914" y="168875"/>
                  <a:pt x="397475" y="53546"/>
                  <a:pt x="420129" y="26773"/>
                </a:cubicBezTo>
                <a:cubicBezTo>
                  <a:pt x="442783" y="0"/>
                  <a:pt x="562232" y="37070"/>
                  <a:pt x="593124" y="39129"/>
                </a:cubicBezTo>
                <a:cubicBezTo>
                  <a:pt x="624016" y="41188"/>
                  <a:pt x="605481" y="39129"/>
                  <a:pt x="605481" y="39129"/>
                </a:cubicBezTo>
                <a:lnTo>
                  <a:pt x="593124" y="39129"/>
                </a:lnTo>
              </a:path>
            </a:pathLst>
          </a:custGeom>
          <a:ln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Freeform 28"/>
          <p:cNvSpPr/>
          <p:nvPr/>
        </p:nvSpPr>
        <p:spPr>
          <a:xfrm rot="5170889">
            <a:off x="4191000" y="2667000"/>
            <a:ext cx="654908" cy="539577"/>
          </a:xfrm>
          <a:custGeom>
            <a:avLst/>
            <a:gdLst>
              <a:gd name="connsiteX0" fmla="*/ 0 w 624016"/>
              <a:gd name="connsiteY0" fmla="*/ 582827 h 624015"/>
              <a:gd name="connsiteX1" fmla="*/ 185351 w 624016"/>
              <a:gd name="connsiteY1" fmla="*/ 595183 h 624015"/>
              <a:gd name="connsiteX2" fmla="*/ 148281 w 624016"/>
              <a:gd name="connsiteY2" fmla="*/ 409832 h 624015"/>
              <a:gd name="connsiteX3" fmla="*/ 308918 w 624016"/>
              <a:gd name="connsiteY3" fmla="*/ 409832 h 624015"/>
              <a:gd name="connsiteX4" fmla="*/ 271848 w 624016"/>
              <a:gd name="connsiteY4" fmla="*/ 212124 h 624015"/>
              <a:gd name="connsiteX5" fmla="*/ 457200 w 624016"/>
              <a:gd name="connsiteY5" fmla="*/ 199767 h 624015"/>
              <a:gd name="connsiteX6" fmla="*/ 420129 w 624016"/>
              <a:gd name="connsiteY6" fmla="*/ 26773 h 624015"/>
              <a:gd name="connsiteX7" fmla="*/ 593124 w 624016"/>
              <a:gd name="connsiteY7" fmla="*/ 39129 h 624015"/>
              <a:gd name="connsiteX8" fmla="*/ 605481 w 624016"/>
              <a:gd name="connsiteY8" fmla="*/ 39129 h 624015"/>
              <a:gd name="connsiteX9" fmla="*/ 593124 w 624016"/>
              <a:gd name="connsiteY9" fmla="*/ 39129 h 62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016" h="624015">
                <a:moveTo>
                  <a:pt x="0" y="582827"/>
                </a:moveTo>
                <a:cubicBezTo>
                  <a:pt x="80319" y="603421"/>
                  <a:pt x="160638" y="624015"/>
                  <a:pt x="185351" y="595183"/>
                </a:cubicBezTo>
                <a:cubicBezTo>
                  <a:pt x="210064" y="566351"/>
                  <a:pt x="127687" y="440724"/>
                  <a:pt x="148281" y="409832"/>
                </a:cubicBezTo>
                <a:cubicBezTo>
                  <a:pt x="168875" y="378940"/>
                  <a:pt x="288324" y="442783"/>
                  <a:pt x="308918" y="409832"/>
                </a:cubicBezTo>
                <a:cubicBezTo>
                  <a:pt x="329512" y="376881"/>
                  <a:pt x="247134" y="247135"/>
                  <a:pt x="271848" y="212124"/>
                </a:cubicBezTo>
                <a:cubicBezTo>
                  <a:pt x="296562" y="177113"/>
                  <a:pt x="432486" y="230659"/>
                  <a:pt x="457200" y="199767"/>
                </a:cubicBezTo>
                <a:cubicBezTo>
                  <a:pt x="481914" y="168875"/>
                  <a:pt x="397475" y="53546"/>
                  <a:pt x="420129" y="26773"/>
                </a:cubicBezTo>
                <a:cubicBezTo>
                  <a:pt x="442783" y="0"/>
                  <a:pt x="562232" y="37070"/>
                  <a:pt x="593124" y="39129"/>
                </a:cubicBezTo>
                <a:cubicBezTo>
                  <a:pt x="624016" y="41188"/>
                  <a:pt x="605481" y="39129"/>
                  <a:pt x="605481" y="39129"/>
                </a:cubicBezTo>
                <a:lnTo>
                  <a:pt x="593124" y="39129"/>
                </a:lnTo>
              </a:path>
            </a:pathLst>
          </a:custGeom>
          <a:ln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TextBox 29"/>
          <p:cNvSpPr txBox="1"/>
          <p:nvPr/>
        </p:nvSpPr>
        <p:spPr>
          <a:xfrm>
            <a:off x="1447800" y="4724400"/>
            <a:ext cx="750833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Azimuthal</a:t>
            </a:r>
            <a:r>
              <a:rPr lang="en-US" dirty="0" smtClean="0"/>
              <a:t> distribution of the photons                The transverse polarization of</a:t>
            </a:r>
          </a:p>
          <a:p>
            <a:r>
              <a:rPr lang="en-US" dirty="0" smtClean="0"/>
              <a:t>the positron.</a:t>
            </a:r>
            <a:endParaRPr lang="fa-IR" dirty="0"/>
          </a:p>
        </p:txBody>
      </p:sp>
      <p:sp>
        <p:nvSpPr>
          <p:cNvPr id="31" name="Striped Right Arrow 30"/>
          <p:cNvSpPr/>
          <p:nvPr/>
        </p:nvSpPr>
        <p:spPr>
          <a:xfrm>
            <a:off x="5181600" y="4876800"/>
            <a:ext cx="609600" cy="1524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5562600"/>
            <a:ext cx="5772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641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Neutrino oscillation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600200"/>
            <a:ext cx="7406640" cy="5257800"/>
          </a:xfrm>
        </p:spPr>
        <p:txBody>
          <a:bodyPr/>
          <a:lstStyle/>
          <a:p>
            <a:r>
              <a:rPr lang="en-US" dirty="0" smtClean="0"/>
              <a:t>Recent neutrino observation: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Standard explanation:  Neutrino </a:t>
            </a:r>
            <a:r>
              <a:rPr lang="en-US" dirty="0" smtClean="0">
                <a:solidFill>
                  <a:srgbClr val="D19601"/>
                </a:solidFill>
              </a:rPr>
              <a:t>mass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D19601"/>
                </a:solidFill>
              </a:rPr>
              <a:t>mixing</a:t>
            </a:r>
          </a:p>
          <a:p>
            <a:r>
              <a:rPr lang="en-US" dirty="0" smtClean="0">
                <a:solidFill>
                  <a:srgbClr val="D19601"/>
                </a:solidFill>
              </a:rPr>
              <a:t>                          </a:t>
            </a:r>
          </a:p>
          <a:p>
            <a:r>
              <a:rPr lang="en-US" dirty="0" smtClean="0">
                <a:solidFill>
                  <a:srgbClr val="D19601"/>
                </a:solidFill>
              </a:rPr>
              <a:t>                           </a:t>
            </a:r>
            <a:r>
              <a:rPr lang="en-US" dirty="0" smtClean="0">
                <a:solidFill>
                  <a:schemeClr val="tx1"/>
                </a:solidFill>
              </a:rPr>
              <a:t> where</a:t>
            </a:r>
          </a:p>
          <a:p>
            <a:endParaRPr lang="en-US" dirty="0" smtClean="0">
              <a:solidFill>
                <a:srgbClr val="D1960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600200"/>
            <a:ext cx="2914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810000"/>
            <a:ext cx="18287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962400"/>
            <a:ext cx="3733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3550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996633"/>
                </a:solidFill>
              </a:rPr>
              <a:t>Moller</a:t>
            </a:r>
            <a:r>
              <a:rPr lang="en-US" dirty="0" smtClean="0">
                <a:solidFill>
                  <a:srgbClr val="996633"/>
                </a:solidFill>
              </a:rPr>
              <a:t> scattering</a:t>
            </a:r>
            <a:endParaRPr lang="fa-IR" dirty="0">
              <a:solidFill>
                <a:srgbClr val="996633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00200" y="2667000"/>
            <a:ext cx="762000" cy="1588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6200000">
            <a:off x="1520683" y="2293029"/>
            <a:ext cx="377367" cy="69330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Oval 18"/>
          <p:cNvSpPr/>
          <p:nvPr/>
        </p:nvSpPr>
        <p:spPr>
          <a:xfrm>
            <a:off x="3429000" y="2438400"/>
            <a:ext cx="6858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ight Arrow 19"/>
          <p:cNvSpPr/>
          <p:nvPr/>
        </p:nvSpPr>
        <p:spPr>
          <a:xfrm rot="17237525">
            <a:off x="3637580" y="2134581"/>
            <a:ext cx="377367" cy="76201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3886200" y="1828800"/>
            <a:ext cx="685800" cy="228600"/>
          </a:xfrm>
          <a:prstGeom prst="straightConnector1">
            <a:avLst/>
          </a:prstGeom>
          <a:ln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76400"/>
            <a:ext cx="2961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505200" y="3352800"/>
            <a:ext cx="76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    in target</a:t>
            </a:r>
            <a:endParaRPr lang="fa-I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429000"/>
            <a:ext cx="247650" cy="2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447800" y="4724400"/>
            <a:ext cx="5205271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Azimuthal</a:t>
            </a:r>
            <a:r>
              <a:rPr lang="en-US" dirty="0" smtClean="0"/>
              <a:t> distribution of the final electrons               </a:t>
            </a:r>
          </a:p>
          <a:p>
            <a:r>
              <a:rPr lang="en-US" dirty="0" smtClean="0"/>
              <a:t> The transverse polarization of the  electron.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86A684"/>
                </a:solidFill>
              </a:rPr>
              <a:t>Our paper, new version</a:t>
            </a:r>
            <a:endParaRPr lang="fa-IR" dirty="0">
              <a:solidFill>
                <a:srgbClr val="86A684"/>
              </a:solidFill>
            </a:endParaRPr>
          </a:p>
        </p:txBody>
      </p:sp>
      <p:sp>
        <p:nvSpPr>
          <p:cNvPr id="31" name="Striped Right Arrow 30"/>
          <p:cNvSpPr/>
          <p:nvPr/>
        </p:nvSpPr>
        <p:spPr>
          <a:xfrm>
            <a:off x="5715000" y="4800600"/>
            <a:ext cx="609600" cy="1524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819400"/>
            <a:ext cx="247650" cy="2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flipV="1">
            <a:off x="4267200" y="2438400"/>
            <a:ext cx="762000" cy="381000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91000" y="2819400"/>
            <a:ext cx="838200" cy="457200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00400"/>
            <a:ext cx="247650" cy="2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09800"/>
            <a:ext cx="247650" cy="2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C9900"/>
                </a:solidFill>
              </a:rPr>
              <a:t>Conclusions</a:t>
            </a:r>
            <a:endParaRPr lang="en-US" dirty="0">
              <a:solidFill>
                <a:srgbClr val="CC99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03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measuring the transverse polarizations of the emitted particles in the            conversion and                            experiments, one can extract information on the CP-violating phases of the underlying theory.</a:t>
            </a:r>
          </a:p>
          <a:p>
            <a:endParaRPr lang="en-US" dirty="0" smtClean="0"/>
          </a:p>
          <a:p>
            <a:r>
              <a:rPr lang="en-US" dirty="0" smtClean="0"/>
              <a:t>Information from              and                experiments are complementary</a:t>
            </a:r>
          </a:p>
          <a:p>
            <a:endParaRPr lang="en-US" dirty="0" smtClean="0"/>
          </a:p>
          <a:p>
            <a:r>
              <a:rPr lang="en-US" dirty="0" smtClean="0"/>
              <a:t>Combining information from           and               can help  us to solve the degeneracy of the parameters.</a:t>
            </a:r>
          </a:p>
          <a:p>
            <a:r>
              <a:rPr lang="en-US" dirty="0" smtClean="0"/>
              <a:t>Adding information from </a:t>
            </a:r>
            <a:r>
              <a:rPr lang="en-US" dirty="0" smtClean="0">
                <a:solidFill>
                  <a:srgbClr val="CC9900"/>
                </a:solidFill>
              </a:rPr>
              <a:t>Electron EDM </a:t>
            </a:r>
            <a:r>
              <a:rPr lang="en-US" dirty="0" smtClean="0"/>
              <a:t>searches can be also helpful to reduce the degeneracy further.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09800"/>
            <a:ext cx="914400" cy="36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876800"/>
            <a:ext cx="1143000" cy="2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657600"/>
            <a:ext cx="10904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657600"/>
            <a:ext cx="1143000" cy="2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876800"/>
            <a:ext cx="87235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209800"/>
            <a:ext cx="1143000" cy="29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dirty="0" smtClean="0">
                <a:solidFill>
                  <a:srgbClr val="996633"/>
                </a:solidFill>
              </a:rPr>
              <a:t>Conclusion</a:t>
            </a:r>
            <a:endParaRPr lang="fa-IR" dirty="0">
              <a:solidFill>
                <a:srgbClr val="996633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5007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 </a:t>
            </a:r>
            <a:r>
              <a:rPr lang="en-US" dirty="0" smtClean="0">
                <a:solidFill>
                  <a:srgbClr val="D19601"/>
                </a:solidFill>
              </a:rPr>
              <a:t>traverse</a:t>
            </a:r>
            <a:r>
              <a:rPr lang="en-US" dirty="0" smtClean="0"/>
              <a:t> polarization of the final particles in</a:t>
            </a:r>
          </a:p>
          <a:p>
            <a:r>
              <a:rPr lang="en-US" dirty="0" smtClean="0"/>
              <a:t>                        yield information on the CP-violating phases of the effective </a:t>
            </a:r>
            <a:r>
              <a:rPr lang="en-US" dirty="0" err="1" smtClean="0"/>
              <a:t>Lagrangian</a:t>
            </a:r>
            <a:r>
              <a:rPr lang="en-US" dirty="0" smtClean="0"/>
              <a:t> leading to these processes.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86A684"/>
                </a:solidFill>
              </a:rPr>
              <a:t>R-parity </a:t>
            </a:r>
            <a:r>
              <a:rPr lang="en-US" dirty="0" smtClean="0"/>
              <a:t>violating MSSM: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86A684"/>
                </a:solidFill>
              </a:rPr>
              <a:t>Degeneracy</a:t>
            </a:r>
            <a:r>
              <a:rPr lang="en-US" dirty="0" smtClean="0"/>
              <a:t> between </a:t>
            </a:r>
            <a:r>
              <a:rPr lang="en-US" dirty="0" smtClean="0"/>
              <a:t>          and                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Input from </a:t>
            </a:r>
            <a:r>
              <a:rPr lang="en-US" dirty="0" smtClean="0">
                <a:solidFill>
                  <a:srgbClr val="86A684"/>
                </a:solidFill>
              </a:rPr>
              <a:t>accelerators </a:t>
            </a:r>
            <a:r>
              <a:rPr lang="en-US" dirty="0" smtClean="0"/>
              <a:t>               solving the </a:t>
            </a:r>
            <a:r>
              <a:rPr lang="en-US" dirty="0" smtClean="0">
                <a:solidFill>
                  <a:srgbClr val="86A684"/>
                </a:solidFill>
              </a:rPr>
              <a:t>degeneracy</a:t>
            </a:r>
            <a:endParaRPr lang="fa-IR" dirty="0">
              <a:solidFill>
                <a:srgbClr val="86A684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62200"/>
            <a:ext cx="1857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267200"/>
            <a:ext cx="596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181600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181600"/>
            <a:ext cx="542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triped Right Arrow 7"/>
          <p:cNvSpPr/>
          <p:nvPr/>
        </p:nvSpPr>
        <p:spPr>
          <a:xfrm>
            <a:off x="5105400" y="6096000"/>
            <a:ext cx="609600" cy="152400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5753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6019800" y="4038600"/>
            <a:ext cx="171169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19600"/>
            <a:ext cx="7924799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5029200"/>
            <a:ext cx="38047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53149">
            <a:off x="4114800" y="2209800"/>
            <a:ext cx="1219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905028">
            <a:off x="3876675" y="3267075"/>
            <a:ext cx="1390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5486400"/>
            <a:ext cx="691515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3600" y="5943600"/>
            <a:ext cx="3881437" cy="54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5181600"/>
            <a:ext cx="4343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33400"/>
            <a:ext cx="59572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819400"/>
            <a:ext cx="295618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200400"/>
            <a:ext cx="3815999" cy="62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40664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Neutrino oscillation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88392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The only evidence so far for physics BSM comes from observation of  neutrino oscillation. </a:t>
            </a:r>
          </a:p>
          <a:p>
            <a:r>
              <a:rPr lang="en-US" sz="2800" dirty="0" smtClean="0"/>
              <a:t>Contribution of  </a:t>
            </a:r>
            <a:r>
              <a:rPr lang="en-US" sz="2800" dirty="0" smtClean="0">
                <a:solidFill>
                  <a:srgbClr val="D19601"/>
                </a:solidFill>
              </a:rPr>
              <a:t>neutrino masses </a:t>
            </a:r>
            <a:r>
              <a:rPr lang="en-US" sz="2800" dirty="0" smtClean="0">
                <a:solidFill>
                  <a:schemeClr val="tx1"/>
                </a:solidFill>
              </a:rPr>
              <a:t>t</a:t>
            </a:r>
            <a:r>
              <a:rPr lang="en-US" sz="2800" dirty="0" smtClean="0"/>
              <a:t>o LFV processes:</a:t>
            </a:r>
          </a:p>
          <a:p>
            <a:r>
              <a:rPr lang="en-US" sz="2400" dirty="0" smtClean="0"/>
              <a:t>                                                             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</a:t>
            </a:r>
          </a:p>
          <a:p>
            <a:r>
              <a:rPr lang="en-US" sz="2400" dirty="0" smtClean="0">
                <a:solidFill>
                  <a:srgbClr val="86A684"/>
                </a:solidFill>
              </a:rPr>
              <a:t>            </a:t>
            </a:r>
            <a:r>
              <a:rPr lang="en-US" sz="2000" dirty="0" err="1" smtClean="0">
                <a:solidFill>
                  <a:srgbClr val="86A684"/>
                </a:solidFill>
              </a:rPr>
              <a:t>Petcov</a:t>
            </a:r>
            <a:r>
              <a:rPr lang="en-US" sz="2000" dirty="0" smtClean="0">
                <a:solidFill>
                  <a:srgbClr val="86A684"/>
                </a:solidFill>
              </a:rPr>
              <a:t> </a:t>
            </a:r>
            <a:r>
              <a:rPr lang="en-US" sz="2000" dirty="0" err="1" smtClean="0">
                <a:solidFill>
                  <a:srgbClr val="86A684"/>
                </a:solidFill>
              </a:rPr>
              <a:t>Sov</a:t>
            </a:r>
            <a:r>
              <a:rPr lang="en-US" sz="2000" dirty="0" smtClean="0">
                <a:solidFill>
                  <a:srgbClr val="86A684"/>
                </a:solidFill>
              </a:rPr>
              <a:t> J. NP25; </a:t>
            </a:r>
            <a:r>
              <a:rPr lang="en-US" sz="2000" dirty="0" err="1" smtClean="0">
                <a:solidFill>
                  <a:srgbClr val="86A684"/>
                </a:solidFill>
              </a:rPr>
              <a:t>Bilenky</a:t>
            </a:r>
            <a:r>
              <a:rPr lang="en-US" sz="2000" dirty="0" smtClean="0">
                <a:solidFill>
                  <a:srgbClr val="86A684"/>
                </a:solidFill>
              </a:rPr>
              <a:t> et al, PLB67; </a:t>
            </a:r>
            <a:r>
              <a:rPr lang="en-US" sz="2000" dirty="0" err="1" smtClean="0">
                <a:solidFill>
                  <a:srgbClr val="86A684"/>
                </a:solidFill>
              </a:rPr>
              <a:t>Altarelli</a:t>
            </a:r>
            <a:r>
              <a:rPr lang="en-US" sz="2000" dirty="0" smtClean="0">
                <a:solidFill>
                  <a:srgbClr val="86A684"/>
                </a:solidFill>
              </a:rPr>
              <a:t> et al, NPB125                                                    </a:t>
            </a:r>
            <a:endParaRPr lang="en-US" sz="2400" dirty="0" smtClean="0">
              <a:solidFill>
                <a:srgbClr val="86A684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                                                                      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                                                                         </a:t>
            </a:r>
            <a:r>
              <a:rPr lang="en-US" sz="2400" dirty="0" smtClean="0">
                <a:solidFill>
                  <a:srgbClr val="86A684"/>
                </a:solidFill>
              </a:rPr>
              <a:t>PDG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           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              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Positive signal in future </a:t>
            </a:r>
            <a:r>
              <a:rPr lang="en-US" dirty="0" smtClean="0">
                <a:solidFill>
                  <a:srgbClr val="0070C0"/>
                </a:solidFill>
              </a:rPr>
              <a:t>           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Physics BSM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191000"/>
            <a:ext cx="4352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triped Right Arrow 11"/>
          <p:cNvSpPr/>
          <p:nvPr/>
        </p:nvSpPr>
        <p:spPr>
          <a:xfrm>
            <a:off x="4724400" y="6019800"/>
            <a:ext cx="954374" cy="375743"/>
          </a:xfrm>
          <a:prstGeom prst="striped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953000"/>
            <a:ext cx="581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334000"/>
            <a:ext cx="599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391400" y="4724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86A684"/>
                </a:solidFill>
              </a:rPr>
              <a:t>Banerjee</a:t>
            </a:r>
            <a:r>
              <a:rPr lang="en-US" dirty="0" smtClean="0">
                <a:solidFill>
                  <a:srgbClr val="86A684"/>
                </a:solidFill>
              </a:rPr>
              <a:t>, </a:t>
            </a:r>
            <a:r>
              <a:rPr lang="en-US" dirty="0" err="1" smtClean="0">
                <a:solidFill>
                  <a:srgbClr val="86A684"/>
                </a:solidFill>
              </a:rPr>
              <a:t>hep</a:t>
            </a:r>
            <a:r>
              <a:rPr lang="en-US" dirty="0" smtClean="0">
                <a:solidFill>
                  <a:srgbClr val="86A684"/>
                </a:solidFill>
              </a:rPr>
              <a:t>-ex/0702017</a:t>
            </a:r>
            <a:endParaRPr lang="en-US" dirty="0">
              <a:solidFill>
                <a:srgbClr val="86A684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362200"/>
            <a:ext cx="6929437" cy="87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17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8790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D19601"/>
                </a:solidFill>
              </a:rPr>
              <a:t>CP-violation in the SM</a:t>
            </a:r>
            <a:endParaRPr lang="en-US" dirty="0">
              <a:solidFill>
                <a:srgbClr val="D1960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1524000"/>
            <a:ext cx="7406640" cy="5334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D19601"/>
                </a:solidFill>
              </a:rPr>
              <a:t>CKM</a:t>
            </a:r>
            <a:r>
              <a:rPr lang="en-US" dirty="0" smtClean="0"/>
              <a:t> mixing matrix contains one nonzero CP-violating phase.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D19601"/>
                </a:solidFill>
              </a:rPr>
              <a:t>CP-violation:  </a:t>
            </a:r>
            <a:r>
              <a:rPr lang="en-US" dirty="0" err="1" smtClean="0">
                <a:solidFill>
                  <a:srgbClr val="328396"/>
                </a:solidFill>
              </a:rPr>
              <a:t>Jarlskog</a:t>
            </a:r>
            <a:r>
              <a:rPr lang="en-US" dirty="0" smtClean="0">
                <a:solidFill>
                  <a:srgbClr val="328396"/>
                </a:solidFill>
              </a:rPr>
              <a:t> invariant </a:t>
            </a:r>
          </a:p>
          <a:p>
            <a:endParaRPr lang="en-US" dirty="0" smtClean="0">
              <a:solidFill>
                <a:srgbClr val="328396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CP-violation in the systems of </a:t>
            </a:r>
            <a:r>
              <a:rPr lang="en-US" dirty="0" smtClean="0">
                <a:solidFill>
                  <a:srgbClr val="328396"/>
                </a:solidFill>
              </a:rPr>
              <a:t>K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rgbClr val="328396"/>
                </a:solidFill>
              </a:rPr>
              <a:t> B mesons </a:t>
            </a:r>
            <a:r>
              <a:rPr lang="en-US" dirty="0" smtClean="0">
                <a:solidFill>
                  <a:schemeClr val="tx1"/>
                </a:solidFill>
              </a:rPr>
              <a:t>has been observed and measured.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819400"/>
            <a:ext cx="790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55158</TotalTime>
  <Words>1720</Words>
  <Application>Microsoft Office PowerPoint</Application>
  <PresentationFormat>On-screen Show (4:3)</PresentationFormat>
  <Paragraphs>455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Solstice</vt:lpstr>
      <vt:lpstr>Tracing CP-violation in low energy Lepton Flavor Violating processes</vt:lpstr>
      <vt:lpstr>This talk is based on</vt:lpstr>
      <vt:lpstr>Plan of my talk</vt:lpstr>
      <vt:lpstr>Plan of my talk</vt:lpstr>
      <vt:lpstr>Flavor violation in the SM</vt:lpstr>
      <vt:lpstr>Flavor violation in lepton sector</vt:lpstr>
      <vt:lpstr>Neutrino oscillation</vt:lpstr>
      <vt:lpstr>Neutrino oscillation</vt:lpstr>
      <vt:lpstr>CP-violation in the SM</vt:lpstr>
      <vt:lpstr>CP-violation in the lepton sector</vt:lpstr>
      <vt:lpstr>EDM and MDM under CP</vt:lpstr>
      <vt:lpstr>Present bound and prospects for improvement</vt:lpstr>
      <vt:lpstr>Summary </vt:lpstr>
      <vt:lpstr>Tantalizing hints for BSM</vt:lpstr>
      <vt:lpstr>Models predicting heavy states</vt:lpstr>
      <vt:lpstr>Limitations of LHC</vt:lpstr>
      <vt:lpstr> Limitations of LHC</vt:lpstr>
      <vt:lpstr>Degeneracy</vt:lpstr>
      <vt:lpstr>Importance of CP-violation</vt:lpstr>
      <vt:lpstr>Interplay of LFV and CP-violation</vt:lpstr>
      <vt:lpstr>               </vt:lpstr>
      <vt:lpstr>Prospects of improvement</vt:lpstr>
      <vt:lpstr>     </vt:lpstr>
      <vt:lpstr>Parity violation in</vt:lpstr>
      <vt:lpstr>Question</vt:lpstr>
      <vt:lpstr>Polarization of final particles</vt:lpstr>
      <vt:lpstr>Polarization of the final particles</vt:lpstr>
      <vt:lpstr>Correlation of spins of the final particles</vt:lpstr>
      <vt:lpstr>Slide 29</vt:lpstr>
      <vt:lpstr>Practical point</vt:lpstr>
      <vt:lpstr>           The         conversion</vt:lpstr>
      <vt:lpstr>Prospects of improvement</vt:lpstr>
      <vt:lpstr>Advantages and disadvantages</vt:lpstr>
      <vt:lpstr> Muon Polarization  in </vt:lpstr>
      <vt:lpstr>Effective Lagrangian leading to        conversion </vt:lpstr>
      <vt:lpstr>Decay rate</vt:lpstr>
      <vt:lpstr>Extracting information</vt:lpstr>
      <vt:lpstr>Polarization</vt:lpstr>
      <vt:lpstr>Polarization of the final electron</vt:lpstr>
      <vt:lpstr>Slide 40</vt:lpstr>
      <vt:lpstr>R-Parity conserving MSSM  </vt:lpstr>
      <vt:lpstr>Assumptions </vt:lpstr>
      <vt:lpstr>Reminder</vt:lpstr>
      <vt:lpstr>Slide 44</vt:lpstr>
      <vt:lpstr>Slide 45</vt:lpstr>
      <vt:lpstr>Can we solve the degeneracy? </vt:lpstr>
      <vt:lpstr>Slide 47</vt:lpstr>
      <vt:lpstr>Slide 48</vt:lpstr>
      <vt:lpstr>Toy model for three level </vt:lpstr>
      <vt:lpstr>Effective Lagrangian </vt:lpstr>
      <vt:lpstr>       Energy distribution of the final particles</vt:lpstr>
      <vt:lpstr>Angular distribution</vt:lpstr>
      <vt:lpstr> Other phases</vt:lpstr>
      <vt:lpstr> Muon versus anti-Muon</vt:lpstr>
      <vt:lpstr>R-Parity violating MSSM</vt:lpstr>
      <vt:lpstr> R-Parity violating term</vt:lpstr>
      <vt:lpstr> One loop level correction</vt:lpstr>
      <vt:lpstr>Slide 58</vt:lpstr>
      <vt:lpstr>Other bounds</vt:lpstr>
      <vt:lpstr>  Baryogenesis </vt:lpstr>
      <vt:lpstr>Observables</vt:lpstr>
      <vt:lpstr>Observables</vt:lpstr>
      <vt:lpstr> Phases entering at tree level</vt:lpstr>
      <vt:lpstr> Input</vt:lpstr>
      <vt:lpstr>Slide 65</vt:lpstr>
      <vt:lpstr> Explaining the oval shape</vt:lpstr>
      <vt:lpstr>Slide 67</vt:lpstr>
      <vt:lpstr>Slide 68</vt:lpstr>
      <vt:lpstr>  Technical issue</vt:lpstr>
      <vt:lpstr>Moller scattering</vt:lpstr>
      <vt:lpstr>Conclusions</vt:lpstr>
      <vt:lpstr>  Conclusion</vt:lpstr>
      <vt:lpstr>Slide 73</vt:lpstr>
      <vt:lpstr>Slide 74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Leptonic Unitary Triangle </dc:title>
  <dc:creator/>
  <cp:lastModifiedBy>fsc</cp:lastModifiedBy>
  <cp:revision>817</cp:revision>
  <dcterms:created xsi:type="dcterms:W3CDTF">2006-08-16T00:00:00Z</dcterms:created>
  <dcterms:modified xsi:type="dcterms:W3CDTF">2010-04-12T11:39:52Z</dcterms:modified>
</cp:coreProperties>
</file>