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7" r:id="rId5"/>
    <p:sldId id="278" r:id="rId6"/>
    <p:sldId id="279" r:id="rId7"/>
    <p:sldId id="290" r:id="rId8"/>
    <p:sldId id="282" r:id="rId9"/>
    <p:sldId id="283" r:id="rId10"/>
    <p:sldId id="284" r:id="rId11"/>
    <p:sldId id="285" r:id="rId12"/>
    <p:sldId id="287" r:id="rId13"/>
    <p:sldId id="271" r:id="rId14"/>
    <p:sldId id="286" r:id="rId15"/>
    <p:sldId id="291" r:id="rId16"/>
    <p:sldId id="288" r:id="rId17"/>
    <p:sldId id="289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31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B5B7D5-9071-49F4-83BD-893E48665E10}" type="datetimeFigureOut">
              <a:rPr kumimoji="1" lang="ja-JP" altLang="en-US" smtClean="0"/>
              <a:pPr/>
              <a:t>2010/12/6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0CBEB0-3419-4C05-A2A5-D02C8F9D735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1000" y="1340768"/>
            <a:ext cx="8458200" cy="1222375"/>
          </a:xfrm>
        </p:spPr>
        <p:txBody>
          <a:bodyPr>
            <a:noAutofit/>
          </a:bodyPr>
          <a:lstStyle/>
          <a:p>
            <a:r>
              <a:rPr lang="en-US" altLang="ja-JP" sz="4000" cap="none" dirty="0" smtClean="0"/>
              <a:t>The effect of a soft X-ray source near the compact object in LS 5039</a:t>
            </a:r>
            <a:endParaRPr kumimoji="1" lang="ja-JP" altLang="en-US" sz="4000" cap="non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1913" y="2852936"/>
            <a:ext cx="6403975" cy="22907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Masaki Yamaguchi, F. </a:t>
            </a:r>
            <a:r>
              <a:rPr kumimoji="1" lang="en-US" altLang="ja-JP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Takahara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 Astrophysics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Osaka University, Japan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9824" y="169111"/>
            <a:ext cx="6926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Workshop on “Variable Galactic Gamma-ray Source”</a:t>
            </a:r>
          </a:p>
          <a:p>
            <a:pPr algn="ctr"/>
            <a:r>
              <a:rPr lang="en-US" altLang="ja-JP" sz="2400" dirty="0" smtClean="0"/>
              <a:t>Heidelberg December 3, 2010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179512" y="3814798"/>
            <a:ext cx="5040560" cy="478298"/>
          </a:xfrm>
          <a:prstGeom prst="roundRect">
            <a:avLst>
              <a:gd name="adj" fmla="val 30975"/>
            </a:avLst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79512" y="1484784"/>
            <a:ext cx="4680519" cy="452540"/>
          </a:xfrm>
          <a:prstGeom prst="roundRect">
            <a:avLst>
              <a:gd name="adj" fmla="val 30975"/>
            </a:avLst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 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81208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Underestimation in X-ray band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Target photons are changed to 100eV photons, so photon density</a:t>
            </a:r>
            <a:r>
              <a:rPr lang="ja-JP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ja-JP" sz="2800" dirty="0" smtClean="0">
                <a:solidFill>
                  <a:srgbClr val="FF0000"/>
                </a:solidFill>
              </a:rPr>
              <a:t>increases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IC cooling time becomes </a:t>
            </a:r>
            <a:r>
              <a:rPr lang="en-US" altLang="ja-JP" sz="2800" dirty="0" smtClean="0">
                <a:solidFill>
                  <a:srgbClr val="FF0000"/>
                </a:solidFill>
              </a:rPr>
              <a:t>short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the number of e± </a:t>
            </a:r>
            <a:r>
              <a:rPr lang="en-US" altLang="ja-JP" sz="2800" dirty="0" smtClean="0">
                <a:solidFill>
                  <a:srgbClr val="FF0000"/>
                </a:solidFill>
              </a:rPr>
              <a:t>decreases</a:t>
            </a:r>
          </a:p>
          <a:p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2800" dirty="0" smtClean="0"/>
              <a:t>No variation in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&amp; X-ray band</a:t>
            </a:r>
          </a:p>
          <a:p>
            <a:r>
              <a:rPr lang="en-US" altLang="ja-JP" sz="2800" dirty="0" smtClean="0"/>
              <a:t>In Y&amp;T 2010, e± scattered off stellar photons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each flux modulates by the anisotropy of IC scattering</a:t>
            </a:r>
          </a:p>
          <a:p>
            <a:r>
              <a:rPr lang="en-US" altLang="ja-JP" sz="2800" dirty="0" smtClean="0"/>
              <a:t>In this study, they scatter off </a:t>
            </a:r>
            <a:r>
              <a:rPr lang="en-US" altLang="ja-JP" sz="2800" dirty="0" smtClean="0">
                <a:solidFill>
                  <a:srgbClr val="FF0000"/>
                </a:solidFill>
              </a:rPr>
              <a:t>isotropic</a:t>
            </a:r>
            <a:r>
              <a:rPr lang="en-US" altLang="ja-JP" sz="2800" dirty="0" smtClean="0"/>
              <a:t> photons</a:t>
            </a:r>
            <a:r>
              <a:rPr lang="ja-JP" altLang="en-US" sz="2800" dirty="0" smtClean="0"/>
              <a:t> → </a:t>
            </a:r>
            <a:r>
              <a:rPr lang="en-US" altLang="ja-JP" sz="2800" dirty="0" smtClean="0"/>
              <a:t>emerging photons with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&amp; </a:t>
            </a:r>
            <a:r>
              <a:rPr lang="en-US" altLang="ja-JP" sz="2800" dirty="0" err="1" smtClean="0"/>
              <a:t>keV</a:t>
            </a:r>
            <a:r>
              <a:rPr lang="en-US" altLang="ja-JP" sz="2800" dirty="0" smtClean="0"/>
              <a:t> have isotropic distribution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No modulation in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&amp; X-ray band 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533400" y="3163888"/>
          <a:ext cx="6634163" cy="552450"/>
        </p:xfrm>
        <a:graphic>
          <a:graphicData uri="http://schemas.openxmlformats.org/presentationml/2006/ole">
            <p:oleObj spid="_x0000_s27650" name="数式" r:id="rId3" imgW="2895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79512" y="1556792"/>
            <a:ext cx="3960440" cy="504056"/>
          </a:xfrm>
          <a:prstGeom prst="roundRect">
            <a:avLst>
              <a:gd name="adj" fmla="val 30975"/>
            </a:avLst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 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6024" y="1567333"/>
            <a:ext cx="87484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Underestimation at </a:t>
            </a:r>
            <a:r>
              <a:rPr lang="en-US" altLang="ja-JP" sz="2800" dirty="0" err="1" smtClean="0"/>
              <a:t>TeV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We assume that 100eV photons are isotropic</a:t>
            </a:r>
          </a:p>
          <a:p>
            <a:r>
              <a:rPr kumimoji="1" lang="ja-JP" altLang="en-US" sz="2800" dirty="0" smtClean="0"/>
              <a:t>→</a:t>
            </a:r>
            <a:r>
              <a:rPr kumimoji="1" lang="en-US" altLang="ja-JP" sz="2800" dirty="0" smtClean="0"/>
              <a:t> The flux by IC scattering is large compared with anisotropic photon field</a:t>
            </a:r>
            <a:r>
              <a:rPr lang="en-US" altLang="ja-JP" sz="2800" strike="sngStrike" dirty="0" smtClean="0"/>
              <a:t> </a:t>
            </a:r>
          </a:p>
          <a:p>
            <a:r>
              <a:rPr lang="en-US" altLang="ja-JP" sz="2800" strike="sngStrike" dirty="0" err="1" smtClean="0"/>
              <a:t>TeV</a:t>
            </a:r>
            <a:r>
              <a:rPr lang="en-US" altLang="ja-JP" sz="2800" strike="sngStrike" dirty="0" smtClean="0"/>
              <a:t> flux is underestimated</a:t>
            </a:r>
          </a:p>
          <a:p>
            <a:r>
              <a:rPr lang="ja-JP" altLang="en-US" sz="2800" dirty="0" smtClean="0"/>
              <a:t>→ </a:t>
            </a:r>
            <a:r>
              <a:rPr lang="en-US" altLang="ja-JP" sz="2800" dirty="0" err="1" smtClean="0"/>
              <a:t>GeV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flux is overestimated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5055567"/>
            <a:ext cx="3237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Anisotropic photon field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179512" y="5661248"/>
            <a:ext cx="1152128" cy="1052736"/>
          </a:xfrm>
          <a:prstGeom prst="ellipse">
            <a:avLst/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 </a:t>
            </a:r>
            <a:r>
              <a:rPr lang="en-US" altLang="ja-JP" dirty="0" smtClean="0"/>
              <a:t>star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555776" y="6165304"/>
            <a:ext cx="144016" cy="144016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547664" y="6093296"/>
            <a:ext cx="720080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V="1">
            <a:off x="1475656" y="6309320"/>
            <a:ext cx="864096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851920" y="5110335"/>
            <a:ext cx="2912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Isotropic photon field</a:t>
            </a:r>
            <a:endParaRPr kumimoji="1" lang="ja-JP" altLang="en-US" sz="2400" dirty="0"/>
          </a:p>
        </p:txBody>
      </p:sp>
      <p:sp>
        <p:nvSpPr>
          <p:cNvPr id="16" name="円/楕円 15"/>
          <p:cNvSpPr/>
          <p:nvPr/>
        </p:nvSpPr>
        <p:spPr>
          <a:xfrm>
            <a:off x="5148064" y="6120681"/>
            <a:ext cx="144016" cy="144016"/>
          </a:xfrm>
          <a:prstGeom prst="ellipse">
            <a:avLst/>
          </a:prstGeom>
          <a:solidFill>
            <a:schemeClr val="tx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4139952" y="6048673"/>
            <a:ext cx="720080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4067944" y="6264697"/>
            <a:ext cx="864096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6200000" flipH="1">
            <a:off x="4824028" y="5625245"/>
            <a:ext cx="36004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rot="10800000" flipV="1">
            <a:off x="5436096" y="5949279"/>
            <a:ext cx="360040" cy="2160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16200000" flipV="1">
            <a:off x="5269768" y="6475649"/>
            <a:ext cx="33265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940152" y="5589240"/>
            <a:ext cx="3127908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Photons through head-</a:t>
            </a:r>
          </a:p>
          <a:p>
            <a:r>
              <a:rPr kumimoji="1" lang="en-US" altLang="ja-JP" sz="2400" dirty="0" smtClean="0"/>
              <a:t>on collision are seen </a:t>
            </a:r>
          </a:p>
          <a:p>
            <a:r>
              <a:rPr lang="en-US" altLang="ja-JP" sz="2400" dirty="0" smtClean="0"/>
              <a:t>from any direction</a:t>
            </a:r>
            <a:endParaRPr kumimoji="1" lang="en-US" altLang="ja-JP" sz="24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07704" y="6423719"/>
            <a:ext cx="204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HEe</a:t>
            </a:r>
            <a:r>
              <a:rPr lang="en-US" altLang="ja-JP" sz="2400" dirty="0" smtClean="0"/>
              <a:t>±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source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We introduce…</a:t>
            </a:r>
          </a:p>
          <a:p>
            <a:r>
              <a:rPr lang="en-US" altLang="ja-JP" dirty="0" smtClean="0"/>
              <a:t>100eV photon source to reproduce 10GeV spectra</a:t>
            </a:r>
          </a:p>
          <a:p>
            <a:r>
              <a:rPr lang="en-US" altLang="ja-JP" dirty="0" smtClean="0"/>
              <a:t>2 areas different in energy of injected e± and B (and IC target photon) to reproduce X-ray &amp; </a:t>
            </a:r>
            <a:r>
              <a:rPr lang="en-US" altLang="ja-JP" dirty="0" err="1" smtClean="0"/>
              <a:t>TeV</a:t>
            </a:r>
            <a:r>
              <a:rPr lang="en-US" altLang="ja-JP" dirty="0" smtClean="0"/>
              <a:t> spectra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10GeV spectra match Fermi </a:t>
            </a:r>
            <a:r>
              <a:rPr lang="en-US" altLang="ja-JP" dirty="0" err="1" smtClean="0"/>
              <a:t>obs</a:t>
            </a:r>
            <a:r>
              <a:rPr lang="en-US" altLang="ja-JP" dirty="0" smtClean="0"/>
              <a:t> but…</a:t>
            </a:r>
          </a:p>
          <a:p>
            <a:r>
              <a:rPr kumimoji="1" lang="en-US" altLang="ja-JP" dirty="0" smtClean="0"/>
              <a:t>X-ray flux is underestimated (by large photon density)</a:t>
            </a:r>
          </a:p>
          <a:p>
            <a:r>
              <a:rPr lang="en-US" altLang="ja-JP" dirty="0" smtClean="0"/>
              <a:t>X-ray &amp;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 have no variation (by isotropy of 100eV)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TeV</a:t>
            </a:r>
            <a:r>
              <a:rPr kumimoji="1" lang="en-US" altLang="ja-JP" dirty="0" smtClean="0"/>
              <a:t> flux is relatively underestimated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prospect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With 100eV source, we will introduce orbital variation of injection (as in </a:t>
            </a:r>
            <a:r>
              <a:rPr lang="en-US" altLang="ja-JP" sz="2800" dirty="0" err="1" smtClean="0"/>
              <a:t>Owocki</a:t>
            </a:r>
            <a:r>
              <a:rPr lang="en-US" altLang="ja-JP" sz="2800" dirty="0" smtClean="0"/>
              <a:t> et al. 2010, proceeding)</a:t>
            </a:r>
          </a:p>
          <a:p>
            <a:pPr>
              <a:buNone/>
            </a:pPr>
            <a:r>
              <a:rPr lang="ja-JP" altLang="en-US" sz="2800" dirty="0" smtClean="0"/>
              <a:t>        → </a:t>
            </a:r>
            <a:r>
              <a:rPr lang="en-US" altLang="ja-JP" sz="2800" dirty="0" smtClean="0"/>
              <a:t>the problem is the deficiency of X-ray flux</a:t>
            </a:r>
          </a:p>
          <a:p>
            <a:pPr>
              <a:buNone/>
            </a:pPr>
            <a:r>
              <a:rPr lang="en-US" altLang="ja-JP" sz="2800" dirty="0" smtClean="0"/>
              <a:t>       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IC scattering origin?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Without 100eV source, we will regard </a:t>
            </a:r>
            <a:r>
              <a:rPr lang="en-US" altLang="ja-JP" sz="2800" dirty="0" err="1" smtClean="0"/>
              <a:t>GeV</a:t>
            </a:r>
            <a:r>
              <a:rPr lang="en-US" altLang="ja-JP" sz="2800" dirty="0" smtClean="0"/>
              <a:t> cutoff as high energy cutoff of injected e± </a:t>
            </a:r>
          </a:p>
          <a:p>
            <a:pPr>
              <a:buNone/>
            </a:pPr>
            <a:r>
              <a:rPr lang="ja-JP" altLang="en-US" sz="2800" dirty="0" smtClean="0"/>
              <a:t>        </a:t>
            </a:r>
            <a:r>
              <a:rPr kumimoji="1" lang="ja-JP" altLang="en-US" sz="2800" dirty="0" smtClean="0"/>
              <a:t>→ </a:t>
            </a:r>
            <a:r>
              <a:rPr kumimoji="1" lang="en-US" altLang="ja-JP" sz="2800" dirty="0" smtClean="0"/>
              <a:t>the problem is the origin of </a:t>
            </a:r>
            <a:r>
              <a:rPr kumimoji="1" lang="en-US" altLang="ja-JP" sz="2800" dirty="0" err="1" smtClean="0"/>
              <a:t>TeV</a:t>
            </a:r>
            <a:r>
              <a:rPr kumimoji="1" lang="en-US" altLang="ja-JP" sz="2800" dirty="0" smtClean="0"/>
              <a:t> emission</a:t>
            </a:r>
          </a:p>
          <a:p>
            <a:pPr>
              <a:buNone/>
            </a:pPr>
            <a:r>
              <a:rPr lang="ja-JP" altLang="en-US" sz="2800" dirty="0" smtClean="0"/>
              <a:t>        → </a:t>
            </a:r>
            <a:r>
              <a:rPr lang="en-US" altLang="ja-JP" sz="2800" dirty="0" smtClean="0"/>
              <a:t>the </a:t>
            </a:r>
            <a:r>
              <a:rPr lang="en-US" altLang="ja-JP" sz="2800" dirty="0" err="1" smtClean="0"/>
              <a:t>hadronic</a:t>
            </a:r>
            <a:r>
              <a:rPr lang="en-US" altLang="ja-JP" sz="2800" dirty="0" smtClean="0"/>
              <a:t> process? (e.g. p-p or p-γ)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dirty="0" smtClean="0"/>
              <a:t>Spectra only with inverse Compton</a:t>
            </a:r>
            <a:endParaRPr kumimoji="1" lang="ja-JP" altLang="en-US" cap="non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4954339"/>
            <a:ext cx="8686800" cy="164301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Flux in the 2-area model is larger than the other 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→</a:t>
            </a:r>
            <a:r>
              <a:rPr lang="en-US" altLang="ja-JP" dirty="0" smtClean="0"/>
              <a:t>the anisotropy of target photons is important</a:t>
            </a:r>
            <a:endParaRPr kumimoji="1" lang="en-US" altLang="ja-JP" dirty="0" smtClean="0"/>
          </a:p>
          <a:p>
            <a:r>
              <a:rPr lang="en-US" altLang="ja-JP" dirty="0" smtClean="0"/>
              <a:t>Independent of photon density and target photon</a:t>
            </a:r>
            <a:endParaRPr kumimoji="1" lang="ja-JP" alt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7"/>
            <a:ext cx="4211960" cy="352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412776"/>
            <a:ext cx="417423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146620" y="1196752"/>
            <a:ext cx="2201244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2-area model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1960" y="1196752"/>
            <a:ext cx="4752528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2-area model &amp; 1-area model</a:t>
            </a:r>
            <a:endParaRPr kumimoji="1" lang="ja-JP" altLang="en-US" sz="28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483768" y="3356992"/>
            <a:ext cx="798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/>
              <a:t>INFC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885115" y="2607295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/>
              <a:t>SUPC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645591" y="2751311"/>
            <a:ext cx="798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/>
              <a:t>INFC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292080" y="2204864"/>
            <a:ext cx="894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/>
              <a:t>SUPC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cap="none" dirty="0" smtClean="0"/>
              <a:t>Modulation mechanism in </a:t>
            </a:r>
            <a:r>
              <a:rPr kumimoji="1" lang="en-US" altLang="ja-JP" cap="none" dirty="0" err="1" smtClean="0"/>
              <a:t>TeV</a:t>
            </a:r>
            <a:r>
              <a:rPr kumimoji="1" lang="en-US" altLang="ja-JP" cap="none" dirty="0" smtClean="0"/>
              <a:t>, </a:t>
            </a:r>
            <a:r>
              <a:rPr kumimoji="1" lang="en-US" altLang="ja-JP" cap="none" dirty="0" err="1" smtClean="0"/>
              <a:t>GeV</a:t>
            </a:r>
            <a:r>
              <a:rPr kumimoji="1" lang="en-US" altLang="ja-JP" cap="none" dirty="0" smtClean="0"/>
              <a:t> and X-ray</a:t>
            </a:r>
            <a:endParaRPr kumimoji="1" lang="ja-JP" altLang="en-US" cap="non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496" y="1124744"/>
            <a:ext cx="4608512" cy="5733256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TeV</a:t>
            </a:r>
            <a:r>
              <a:rPr kumimoji="1" lang="en-US" altLang="ja-JP" dirty="0" smtClean="0"/>
              <a:t>: absorption is dominant</a:t>
            </a:r>
          </a:p>
          <a:p>
            <a:pPr>
              <a:buNone/>
            </a:pPr>
            <a:r>
              <a:rPr lang="en-US" altLang="ja-JP" dirty="0" smtClean="0"/>
              <a:t>     At </a:t>
            </a:r>
            <a:r>
              <a:rPr lang="en-US" altLang="ja-JP" dirty="0" err="1" smtClean="0"/>
              <a:t>supc</a:t>
            </a:r>
            <a:r>
              <a:rPr lang="en-US" altLang="ja-JP" dirty="0" smtClean="0"/>
              <a:t>, flux is smaller than </a:t>
            </a:r>
            <a:r>
              <a:rPr lang="en-US" altLang="ja-JP" dirty="0" err="1" smtClean="0"/>
              <a:t>infc</a:t>
            </a:r>
            <a:r>
              <a:rPr lang="en-US" altLang="ja-JP" dirty="0" smtClean="0"/>
              <a:t> by the large density of stellar radiation field</a:t>
            </a:r>
          </a:p>
          <a:p>
            <a:r>
              <a:rPr lang="en-US" altLang="ja-JP" dirty="0" err="1" smtClean="0"/>
              <a:t>GeV</a:t>
            </a:r>
            <a:r>
              <a:rPr lang="en-US" altLang="ja-JP" dirty="0" smtClean="0"/>
              <a:t>: IC anisotropy is dominant </a:t>
            </a:r>
          </a:p>
          <a:p>
            <a:pPr>
              <a:buNone/>
            </a:pPr>
            <a:r>
              <a:rPr lang="en-US" altLang="ja-JP" dirty="0" smtClean="0"/>
              <a:t>     At </a:t>
            </a:r>
            <a:r>
              <a:rPr lang="en-US" altLang="ja-JP" dirty="0" err="1" smtClean="0"/>
              <a:t>supc</a:t>
            </a:r>
            <a:r>
              <a:rPr lang="en-US" altLang="ja-JP" dirty="0" smtClean="0"/>
              <a:t>, flux is larger than </a:t>
            </a:r>
            <a:r>
              <a:rPr lang="en-US" altLang="ja-JP" dirty="0" err="1" smtClean="0"/>
              <a:t>supc</a:t>
            </a:r>
            <a:r>
              <a:rPr lang="en-US" altLang="ja-JP" dirty="0" smtClean="0"/>
              <a:t> by head-on collision of IC scattering</a:t>
            </a:r>
          </a:p>
          <a:p>
            <a:r>
              <a:rPr lang="en-US" altLang="ja-JP" dirty="0" smtClean="0"/>
              <a:t>X-ray: e± number variation by IC cooling </a:t>
            </a:r>
          </a:p>
          <a:p>
            <a:pPr>
              <a:buNone/>
            </a:pPr>
            <a:r>
              <a:rPr lang="en-US" altLang="ja-JP" dirty="0" smtClean="0"/>
              <a:t>     At </a:t>
            </a:r>
            <a:r>
              <a:rPr lang="en-US" altLang="ja-JP" dirty="0" err="1" smtClean="0">
                <a:solidFill>
                  <a:srgbClr val="FF0000"/>
                </a:solidFill>
              </a:rPr>
              <a:t>periastron</a:t>
            </a:r>
            <a:r>
              <a:rPr lang="en-US" altLang="ja-JP" dirty="0" smtClean="0"/>
              <a:t>, the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/>
              <a:t>e± number in steady state is smaller than </a:t>
            </a:r>
            <a:r>
              <a:rPr lang="en-US" altLang="ja-JP" dirty="0" err="1" smtClean="0"/>
              <a:t>apastron</a:t>
            </a:r>
            <a:r>
              <a:rPr lang="en-US" altLang="ja-JP" dirty="0" smtClean="0"/>
              <a:t> by IC cooling in the large density of stellar radiation field, so emissivity by synchrotron is smaller, therefore flux is smaller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Oval 15"/>
          <p:cNvSpPr>
            <a:spLocks noChangeArrowheads="1"/>
          </p:cNvSpPr>
          <p:nvPr/>
        </p:nvSpPr>
        <p:spPr bwMode="auto">
          <a:xfrm>
            <a:off x="5429920" y="232638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6222083" y="1994595"/>
            <a:ext cx="792162" cy="7921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kumimoji="0" lang="ja-JP" altLang="ja-JP"/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V="1">
            <a:off x="5214020" y="2372420"/>
            <a:ext cx="3455988" cy="2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277645" y="2316858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MS</a:t>
            </a:r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 flipV="1">
            <a:off x="5583908" y="1491358"/>
            <a:ext cx="1052512" cy="8286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1" name="Oval 43"/>
          <p:cNvSpPr>
            <a:spLocks noChangeArrowheads="1"/>
          </p:cNvSpPr>
          <p:nvPr/>
        </p:nvSpPr>
        <p:spPr bwMode="auto">
          <a:xfrm>
            <a:off x="7419058" y="230415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13" name="Line 46"/>
          <p:cNvSpPr>
            <a:spLocks noChangeShapeType="1"/>
          </p:cNvSpPr>
          <p:nvPr/>
        </p:nvSpPr>
        <p:spPr bwMode="auto">
          <a:xfrm flipV="1">
            <a:off x="7528595" y="1435795"/>
            <a:ext cx="996950" cy="869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" name="グループ化 35"/>
          <p:cNvGrpSpPr>
            <a:grpSpLocks/>
          </p:cNvGrpSpPr>
          <p:nvPr/>
        </p:nvGrpSpPr>
        <p:grpSpPr bwMode="auto">
          <a:xfrm rot="-1091107">
            <a:off x="6752308" y="1146870"/>
            <a:ext cx="428625" cy="357188"/>
            <a:chOff x="7715272" y="2170437"/>
            <a:chExt cx="714380" cy="615621"/>
          </a:xfrm>
        </p:grpSpPr>
        <p:cxnSp>
          <p:nvCxnSpPr>
            <p:cNvPr id="23" name="直線コネクタ 22"/>
            <p:cNvCxnSpPr/>
            <p:nvPr/>
          </p:nvCxnSpPr>
          <p:spPr>
            <a:xfrm>
              <a:off x="7714761" y="2355748"/>
              <a:ext cx="714380" cy="2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7849807" y="2345378"/>
              <a:ext cx="571504" cy="42956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円弧 24"/>
            <p:cNvSpPr/>
            <p:nvPr/>
          </p:nvSpPr>
          <p:spPr>
            <a:xfrm rot="11924155">
              <a:off x="7923199" y="2139942"/>
              <a:ext cx="357189" cy="50070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0" name="グループ化 40"/>
          <p:cNvGrpSpPr>
            <a:grpSpLocks/>
          </p:cNvGrpSpPr>
          <p:nvPr/>
        </p:nvGrpSpPr>
        <p:grpSpPr bwMode="auto">
          <a:xfrm rot="-1091107">
            <a:off x="8504908" y="1116708"/>
            <a:ext cx="428625" cy="360362"/>
            <a:chOff x="7714761" y="2159054"/>
            <a:chExt cx="714380" cy="619343"/>
          </a:xfrm>
        </p:grpSpPr>
        <p:cxnSp>
          <p:nvCxnSpPr>
            <p:cNvPr id="27" name="直線コネクタ 26"/>
            <p:cNvCxnSpPr/>
            <p:nvPr/>
          </p:nvCxnSpPr>
          <p:spPr>
            <a:xfrm>
              <a:off x="7714286" y="2355200"/>
              <a:ext cx="714380" cy="27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V="1">
              <a:off x="7849296" y="2336230"/>
              <a:ext cx="571504" cy="428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円弧 28"/>
            <p:cNvSpPr/>
            <p:nvPr/>
          </p:nvSpPr>
          <p:spPr>
            <a:xfrm rot="11924155">
              <a:off x="7919798" y="2139080"/>
              <a:ext cx="357189" cy="502023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7823190" y="2090465"/>
            <a:ext cx="1357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dirty="0" smtClean="0"/>
              <a:t>Binary </a:t>
            </a:r>
            <a:r>
              <a:rPr kumimoji="0" lang="en-US" altLang="ja-JP" dirty="0"/>
              <a:t>axis</a:t>
            </a:r>
            <a:endParaRPr kumimoji="0" lang="ja-JP" altLang="en-US" dirty="0"/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156987" y="1311151"/>
            <a:ext cx="639149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err="1" smtClean="0"/>
              <a:t>TeV</a:t>
            </a:r>
            <a:endParaRPr kumimoji="0" lang="ja-JP" altLang="en-US" sz="2400" dirty="0"/>
          </a:p>
        </p:txBody>
      </p:sp>
      <p:cxnSp>
        <p:nvCxnSpPr>
          <p:cNvPr id="36" name="直線コネクタ 35"/>
          <p:cNvCxnSpPr/>
          <p:nvPr/>
        </p:nvCxnSpPr>
        <p:spPr>
          <a:xfrm>
            <a:off x="4788024" y="2954561"/>
            <a:ext cx="410445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5429920" y="4342607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6156176" y="4010819"/>
            <a:ext cx="792162" cy="7921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kumimoji="0" lang="ja-JP" altLang="ja-JP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V="1">
            <a:off x="5214020" y="4388644"/>
            <a:ext cx="3455988" cy="25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6277645" y="4333082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MS</a:t>
            </a:r>
          </a:p>
        </p:txBody>
      </p:sp>
      <p:sp>
        <p:nvSpPr>
          <p:cNvPr id="41" name="Line 20"/>
          <p:cNvSpPr>
            <a:spLocks noChangeShapeType="1"/>
          </p:cNvSpPr>
          <p:nvPr/>
        </p:nvSpPr>
        <p:spPr bwMode="auto">
          <a:xfrm flipV="1">
            <a:off x="5583908" y="3507582"/>
            <a:ext cx="1052512" cy="8286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" name="Oval 43"/>
          <p:cNvSpPr>
            <a:spLocks noChangeArrowheads="1"/>
          </p:cNvSpPr>
          <p:nvPr/>
        </p:nvSpPr>
        <p:spPr bwMode="auto">
          <a:xfrm>
            <a:off x="7419058" y="4320382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7203158" y="4394721"/>
            <a:ext cx="14959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000" dirty="0" smtClean="0"/>
              <a:t>CS(</a:t>
            </a:r>
            <a:r>
              <a:rPr kumimoji="0" lang="en-US" altLang="ja-JP" sz="2000" dirty="0" smtClean="0">
                <a:solidFill>
                  <a:srgbClr val="FF0000"/>
                </a:solidFill>
              </a:rPr>
              <a:t>inferior</a:t>
            </a:r>
            <a:r>
              <a:rPr kumimoji="0" lang="en-US" altLang="ja-JP" sz="2000" dirty="0" smtClean="0"/>
              <a:t>)</a:t>
            </a:r>
            <a:endParaRPr kumimoji="0" lang="en-US" altLang="ja-JP" sz="2000" dirty="0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V="1">
            <a:off x="7528595" y="3452019"/>
            <a:ext cx="996950" cy="8699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4" name="グループ化 35"/>
          <p:cNvGrpSpPr>
            <a:grpSpLocks/>
          </p:cNvGrpSpPr>
          <p:nvPr/>
        </p:nvGrpSpPr>
        <p:grpSpPr bwMode="auto">
          <a:xfrm rot="-1091107">
            <a:off x="6752308" y="3163094"/>
            <a:ext cx="428625" cy="357188"/>
            <a:chOff x="7715272" y="2170437"/>
            <a:chExt cx="714380" cy="615621"/>
          </a:xfrm>
        </p:grpSpPr>
        <p:cxnSp>
          <p:nvCxnSpPr>
            <p:cNvPr id="52" name="直線コネクタ 51"/>
            <p:cNvCxnSpPr/>
            <p:nvPr/>
          </p:nvCxnSpPr>
          <p:spPr>
            <a:xfrm>
              <a:off x="7714761" y="2355748"/>
              <a:ext cx="714380" cy="273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V="1">
              <a:off x="7849807" y="2345378"/>
              <a:ext cx="571504" cy="42956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円弧 53"/>
            <p:cNvSpPr/>
            <p:nvPr/>
          </p:nvSpPr>
          <p:spPr>
            <a:xfrm rot="11924155">
              <a:off x="7923199" y="2139942"/>
              <a:ext cx="357189" cy="50070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5" name="グループ化 40"/>
          <p:cNvGrpSpPr>
            <a:grpSpLocks/>
          </p:cNvGrpSpPr>
          <p:nvPr/>
        </p:nvGrpSpPr>
        <p:grpSpPr bwMode="auto">
          <a:xfrm rot="-1091107">
            <a:off x="8504908" y="3132932"/>
            <a:ext cx="428625" cy="360362"/>
            <a:chOff x="7714761" y="2159054"/>
            <a:chExt cx="714380" cy="619343"/>
          </a:xfrm>
        </p:grpSpPr>
        <p:cxnSp>
          <p:nvCxnSpPr>
            <p:cNvPr id="56" name="直線コネクタ 55"/>
            <p:cNvCxnSpPr/>
            <p:nvPr/>
          </p:nvCxnSpPr>
          <p:spPr>
            <a:xfrm>
              <a:off x="7714286" y="2355200"/>
              <a:ext cx="714380" cy="27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V="1">
              <a:off x="7849296" y="2336230"/>
              <a:ext cx="571504" cy="42835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円弧 57"/>
            <p:cNvSpPr/>
            <p:nvPr/>
          </p:nvSpPr>
          <p:spPr>
            <a:xfrm rot="11924155">
              <a:off x="7919798" y="2139080"/>
              <a:ext cx="357189" cy="502023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4716016" y="4394721"/>
            <a:ext cx="1638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000" dirty="0" smtClean="0"/>
              <a:t>CS(</a:t>
            </a:r>
            <a:r>
              <a:rPr kumimoji="0" lang="en-US" altLang="ja-JP" sz="2000" dirty="0" smtClean="0">
                <a:solidFill>
                  <a:srgbClr val="3333FF"/>
                </a:solidFill>
              </a:rPr>
              <a:t>superior</a:t>
            </a:r>
            <a:r>
              <a:rPr kumimoji="0" lang="en-US" altLang="ja-JP" sz="2000" dirty="0" smtClean="0"/>
              <a:t>)</a:t>
            </a:r>
            <a:endParaRPr kumimoji="0" lang="en-US" altLang="ja-JP" sz="2000" dirty="0"/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5156987" y="3068960"/>
            <a:ext cx="708848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err="1" smtClean="0"/>
              <a:t>GeV</a:t>
            </a:r>
            <a:endParaRPr kumimoji="0" lang="ja-JP" altLang="en-US" sz="2400" dirty="0"/>
          </a:p>
        </p:txBody>
      </p:sp>
      <p:cxnSp>
        <p:nvCxnSpPr>
          <p:cNvPr id="62" name="直線コネクタ 61"/>
          <p:cNvCxnSpPr/>
          <p:nvPr/>
        </p:nvCxnSpPr>
        <p:spPr>
          <a:xfrm>
            <a:off x="4788024" y="4970785"/>
            <a:ext cx="4104456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15"/>
          <p:cNvSpPr>
            <a:spLocks noChangeArrowheads="1"/>
          </p:cNvSpPr>
          <p:nvPr/>
        </p:nvSpPr>
        <p:spPr bwMode="auto">
          <a:xfrm>
            <a:off x="5789886" y="6065044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64" name="Oval 16"/>
          <p:cNvSpPr>
            <a:spLocks noChangeArrowheads="1"/>
          </p:cNvSpPr>
          <p:nvPr/>
        </p:nvSpPr>
        <p:spPr bwMode="auto">
          <a:xfrm>
            <a:off x="6181934" y="5733256"/>
            <a:ext cx="792162" cy="7921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kumimoji="0" lang="ja-JP" altLang="ja-JP"/>
          </a:p>
        </p:txBody>
      </p:sp>
      <p:sp>
        <p:nvSpPr>
          <p:cNvPr id="66" name="Text Box 19"/>
          <p:cNvSpPr txBox="1">
            <a:spLocks noChangeArrowheads="1"/>
          </p:cNvSpPr>
          <p:nvPr/>
        </p:nvSpPr>
        <p:spPr bwMode="auto">
          <a:xfrm>
            <a:off x="6300192" y="6055519"/>
            <a:ext cx="6461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MS</a:t>
            </a:r>
          </a:p>
        </p:txBody>
      </p:sp>
      <p:sp>
        <p:nvSpPr>
          <p:cNvPr id="68" name="Oval 43"/>
          <p:cNvSpPr>
            <a:spLocks noChangeArrowheads="1"/>
          </p:cNvSpPr>
          <p:nvPr/>
        </p:nvSpPr>
        <p:spPr bwMode="auto">
          <a:xfrm>
            <a:off x="7908540" y="6042819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87" name="Text Box 10"/>
          <p:cNvSpPr txBox="1">
            <a:spLocks noChangeArrowheads="1"/>
          </p:cNvSpPr>
          <p:nvPr/>
        </p:nvSpPr>
        <p:spPr bwMode="auto">
          <a:xfrm>
            <a:off x="5084979" y="5085184"/>
            <a:ext cx="805798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/>
              <a:t>X-ray</a:t>
            </a:r>
            <a:endParaRPr kumimoji="0" lang="ja-JP" altLang="en-US" sz="2400" dirty="0"/>
          </a:p>
        </p:txBody>
      </p:sp>
      <p:sp>
        <p:nvSpPr>
          <p:cNvPr id="89" name="右矢印 88"/>
          <p:cNvSpPr/>
          <p:nvPr/>
        </p:nvSpPr>
        <p:spPr>
          <a:xfrm rot="19438887">
            <a:off x="5580151" y="188801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右矢印 89"/>
          <p:cNvSpPr/>
          <p:nvPr/>
        </p:nvSpPr>
        <p:spPr>
          <a:xfrm rot="19141605">
            <a:off x="7596375" y="1756879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円/楕円 90"/>
          <p:cNvSpPr/>
          <p:nvPr/>
        </p:nvSpPr>
        <p:spPr>
          <a:xfrm>
            <a:off x="5829507" y="1615921"/>
            <a:ext cx="1584176" cy="1584176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4788024" y="2378497"/>
            <a:ext cx="16385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000" dirty="0" smtClean="0"/>
              <a:t>CS(</a:t>
            </a:r>
            <a:r>
              <a:rPr kumimoji="0" lang="en-US" altLang="ja-JP" sz="2000" dirty="0" smtClean="0">
                <a:solidFill>
                  <a:srgbClr val="3333FF"/>
                </a:solidFill>
              </a:rPr>
              <a:t>superior</a:t>
            </a:r>
            <a:r>
              <a:rPr kumimoji="0" lang="en-US" altLang="ja-JP" sz="2000" dirty="0" smtClean="0"/>
              <a:t>)</a:t>
            </a:r>
            <a:endParaRPr kumimoji="0" lang="en-US" altLang="ja-JP" sz="2000" dirty="0"/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7203158" y="2378497"/>
            <a:ext cx="14959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000" dirty="0" smtClean="0"/>
              <a:t>CS(</a:t>
            </a:r>
            <a:r>
              <a:rPr kumimoji="0" lang="en-US" altLang="ja-JP" sz="2000" dirty="0" smtClean="0">
                <a:solidFill>
                  <a:srgbClr val="FF0000"/>
                </a:solidFill>
              </a:rPr>
              <a:t>inferior</a:t>
            </a:r>
            <a:r>
              <a:rPr kumimoji="0" lang="en-US" altLang="ja-JP" sz="2000" dirty="0" smtClean="0"/>
              <a:t>)</a:t>
            </a:r>
            <a:endParaRPr kumimoji="0" lang="en-US" altLang="ja-JP" sz="2000" dirty="0"/>
          </a:p>
        </p:txBody>
      </p:sp>
      <p:sp>
        <p:nvSpPr>
          <p:cNvPr id="92" name="右矢印 91"/>
          <p:cNvSpPr/>
          <p:nvPr/>
        </p:nvSpPr>
        <p:spPr>
          <a:xfrm rot="19465940">
            <a:off x="6305327" y="1537260"/>
            <a:ext cx="448096" cy="183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右矢印 92"/>
          <p:cNvSpPr/>
          <p:nvPr/>
        </p:nvSpPr>
        <p:spPr>
          <a:xfrm rot="19141605">
            <a:off x="5581034" y="3852975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右矢印 94"/>
          <p:cNvSpPr/>
          <p:nvPr/>
        </p:nvSpPr>
        <p:spPr>
          <a:xfrm rot="10620982">
            <a:off x="5656581" y="4314503"/>
            <a:ext cx="448096" cy="18307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6" name="右矢印 95"/>
          <p:cNvSpPr/>
          <p:nvPr/>
        </p:nvSpPr>
        <p:spPr>
          <a:xfrm rot="21446538">
            <a:off x="6940634" y="4315883"/>
            <a:ext cx="448096" cy="183079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7" name="右矢印 96"/>
          <p:cNvSpPr/>
          <p:nvPr/>
        </p:nvSpPr>
        <p:spPr>
          <a:xfrm rot="19465940">
            <a:off x="7535773" y="4046299"/>
            <a:ext cx="448096" cy="183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円/楕円 97"/>
          <p:cNvSpPr/>
          <p:nvPr/>
        </p:nvSpPr>
        <p:spPr>
          <a:xfrm>
            <a:off x="5783257" y="5360337"/>
            <a:ext cx="1584176" cy="1584176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" name="直線矢印コネクタ 103"/>
          <p:cNvCxnSpPr/>
          <p:nvPr/>
        </p:nvCxnSpPr>
        <p:spPr>
          <a:xfrm rot="5400000" flipH="1" flipV="1">
            <a:off x="8064388" y="5553236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8252792" y="6021288"/>
            <a:ext cx="495672" cy="803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/>
          <p:nvPr/>
        </p:nvCxnSpPr>
        <p:spPr>
          <a:xfrm flipV="1">
            <a:off x="8172400" y="5805264"/>
            <a:ext cx="576064" cy="2327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/>
          <p:nvPr/>
        </p:nvCxnSpPr>
        <p:spPr>
          <a:xfrm rot="16200000" flipV="1">
            <a:off x="7695964" y="5633628"/>
            <a:ext cx="529210" cy="83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/>
          <p:nvPr/>
        </p:nvCxnSpPr>
        <p:spPr>
          <a:xfrm rot="16200000" flipV="1">
            <a:off x="7496709" y="5616859"/>
            <a:ext cx="360040" cy="3048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 rot="10800000">
            <a:off x="7380313" y="5949281"/>
            <a:ext cx="457203" cy="144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矢印コネクタ 114"/>
          <p:cNvCxnSpPr/>
          <p:nvPr/>
        </p:nvCxnSpPr>
        <p:spPr>
          <a:xfrm rot="10800000">
            <a:off x="5292080" y="5805264"/>
            <a:ext cx="432048" cy="2244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矢印コネクタ 116"/>
          <p:cNvCxnSpPr/>
          <p:nvPr/>
        </p:nvCxnSpPr>
        <p:spPr>
          <a:xfrm rot="16200000" flipV="1">
            <a:off x="5539916" y="5701445"/>
            <a:ext cx="448817" cy="803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rot="5400000" flipH="1" flipV="1">
            <a:off x="5863951" y="5610202"/>
            <a:ext cx="457202" cy="271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>
            <a:off x="8172400" y="6254080"/>
            <a:ext cx="432048" cy="2712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/>
          <p:nvPr/>
        </p:nvCxnSpPr>
        <p:spPr>
          <a:xfrm rot="16200000" flipH="1">
            <a:off x="7978452" y="6431261"/>
            <a:ext cx="451520" cy="2076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/>
          <p:cNvCxnSpPr/>
          <p:nvPr/>
        </p:nvCxnSpPr>
        <p:spPr>
          <a:xfrm rot="5400000">
            <a:off x="7655974" y="6440967"/>
            <a:ext cx="379512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/>
          <p:nvPr/>
        </p:nvCxnSpPr>
        <p:spPr>
          <a:xfrm rot="10800000" flipV="1">
            <a:off x="7380313" y="6237312"/>
            <a:ext cx="432047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44"/>
          <p:cNvSpPr txBox="1">
            <a:spLocks noChangeArrowheads="1"/>
          </p:cNvSpPr>
          <p:nvPr/>
        </p:nvSpPr>
        <p:spPr bwMode="auto">
          <a:xfrm>
            <a:off x="7380312" y="6053226"/>
            <a:ext cx="15890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000" dirty="0" smtClean="0"/>
              <a:t>CS(</a:t>
            </a:r>
            <a:r>
              <a:rPr kumimoji="0" lang="en-US" altLang="ja-JP" sz="2000" dirty="0" err="1" smtClean="0"/>
              <a:t>apastron</a:t>
            </a:r>
            <a:r>
              <a:rPr kumimoji="0" lang="en-US" altLang="ja-JP" sz="2000" dirty="0" smtClean="0"/>
              <a:t>)</a:t>
            </a:r>
            <a:endParaRPr kumimoji="0" lang="en-US" altLang="ja-JP" sz="2000" dirty="0"/>
          </a:p>
        </p:txBody>
      </p:sp>
      <p:cxnSp>
        <p:nvCxnSpPr>
          <p:cNvPr id="131" name="直線矢印コネクタ 130"/>
          <p:cNvCxnSpPr/>
          <p:nvPr/>
        </p:nvCxnSpPr>
        <p:spPr>
          <a:xfrm rot="16200000" flipH="1">
            <a:off x="5904149" y="6345323"/>
            <a:ext cx="360040" cy="2880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/>
          <p:nvPr/>
        </p:nvCxnSpPr>
        <p:spPr>
          <a:xfrm rot="10800000" flipV="1">
            <a:off x="5379551" y="6304517"/>
            <a:ext cx="357456" cy="2799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22"/>
          <p:cNvSpPr txBox="1">
            <a:spLocks noChangeArrowheads="1"/>
          </p:cNvSpPr>
          <p:nvPr/>
        </p:nvSpPr>
        <p:spPr bwMode="auto">
          <a:xfrm>
            <a:off x="4499992" y="6117158"/>
            <a:ext cx="1733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000" dirty="0" smtClean="0"/>
              <a:t>CS(</a:t>
            </a:r>
            <a:r>
              <a:rPr kumimoji="0" lang="en-US" altLang="ja-JP" sz="2000" dirty="0" err="1" smtClean="0"/>
              <a:t>pariastron</a:t>
            </a:r>
            <a:r>
              <a:rPr kumimoji="0" lang="en-US" altLang="ja-JP" sz="2000" dirty="0" smtClean="0"/>
              <a:t>)</a:t>
            </a:r>
            <a:endParaRPr kumimoji="0" lang="en-US" altLang="ja-JP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323528" y="3920177"/>
            <a:ext cx="2952328" cy="432048"/>
          </a:xfrm>
          <a:prstGeom prst="roundRect">
            <a:avLst>
              <a:gd name="adj" fmla="val 30975"/>
            </a:avLst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323527" y="5098063"/>
            <a:ext cx="2952329" cy="432048"/>
          </a:xfrm>
          <a:prstGeom prst="roundRect">
            <a:avLst>
              <a:gd name="adj" fmla="val 30975"/>
            </a:avLst>
          </a:prstGeom>
          <a:solidFill>
            <a:schemeClr val="accent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2-area model (without 100</a:t>
            </a:r>
            <a:r>
              <a:rPr kumimoji="1" lang="en-US" altLang="ja-JP" cap="none" dirty="0" smtClean="0"/>
              <a:t>e</a:t>
            </a:r>
            <a:r>
              <a:rPr kumimoji="1" lang="en-US" altLang="ja-JP" dirty="0" smtClean="0"/>
              <a:t>v photon)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16624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e±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accelerated up to 1TeV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radiate in the area (1) where B=3G</a:t>
            </a:r>
          </a:p>
          <a:p>
            <a:r>
              <a:rPr lang="en-US" altLang="ja-JP" dirty="0" smtClean="0"/>
              <a:t>e±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accelerated from 1 to 30TeV and radiate in the area (2) where B=0.1G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We inject e± with energy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e± with</a:t>
            </a:r>
          </a:p>
          <a:p>
            <a:r>
              <a:rPr lang="en-US" altLang="ja-JP" dirty="0" smtClean="0"/>
              <a:t>are injected in area(1) and IC </a:t>
            </a:r>
          </a:p>
          <a:p>
            <a:pPr>
              <a:buNone/>
            </a:pPr>
            <a:r>
              <a:rPr lang="en-US" altLang="ja-JP" dirty="0" smtClean="0"/>
              <a:t>    photons cascade in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stellar</a:t>
            </a:r>
            <a:r>
              <a:rPr lang="en-US" altLang="ja-JP" dirty="0" smtClean="0"/>
              <a:t> </a:t>
            </a:r>
            <a:r>
              <a:rPr lang="en-US" altLang="ja-JP" dirty="0" smtClean="0"/>
              <a:t>radiation field</a:t>
            </a:r>
          </a:p>
          <a:p>
            <a:pPr>
              <a:buNone/>
            </a:pPr>
            <a:r>
              <a:rPr lang="en-US" altLang="ja-JP" dirty="0" smtClean="0"/>
              <a:t>e± with</a:t>
            </a:r>
          </a:p>
          <a:p>
            <a:r>
              <a:rPr lang="en-US" altLang="ja-JP" dirty="0" smtClean="0"/>
              <a:t>are injected in area(2) and IC photons </a:t>
            </a:r>
          </a:p>
          <a:p>
            <a:pPr>
              <a:buNone/>
            </a:pPr>
            <a:r>
              <a:rPr lang="en-US" altLang="ja-JP" dirty="0" smtClean="0"/>
              <a:t>    cascade in stellar radiation field</a:t>
            </a:r>
          </a:p>
          <a:p>
            <a:pPr>
              <a:buNone/>
            </a:pPr>
            <a:r>
              <a:rPr lang="en-US" altLang="ja-JP" dirty="0" smtClean="0"/>
              <a:t>              we count the escaped photons</a:t>
            </a:r>
            <a:endParaRPr lang="ja-JP" altLang="en-US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3203848" y="1484784"/>
          <a:ext cx="2012573" cy="576064"/>
        </p:xfrm>
        <a:graphic>
          <a:graphicData uri="http://schemas.openxmlformats.org/presentationml/2006/ole">
            <p:oleObj spid="_x0000_s28674" name="数式" r:id="rId3" imgW="914400" imgH="2538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139952" y="2204864"/>
          <a:ext cx="1927225" cy="547688"/>
        </p:xfrm>
        <a:graphic>
          <a:graphicData uri="http://schemas.openxmlformats.org/presentationml/2006/ole">
            <p:oleObj spid="_x0000_s28675" name="数式" r:id="rId4" imgW="876240" imgH="241200" progId="Equation.3">
              <p:embed/>
            </p:oleObj>
          </a:graphicData>
        </a:graphic>
      </p:graphicFrame>
      <p:sp>
        <p:nvSpPr>
          <p:cNvPr id="7" name="円/楕円 6"/>
          <p:cNvSpPr/>
          <p:nvPr/>
        </p:nvSpPr>
        <p:spPr>
          <a:xfrm>
            <a:off x="5652120" y="3448164"/>
            <a:ext cx="1296144" cy="1224136"/>
          </a:xfrm>
          <a:prstGeom prst="ellipse">
            <a:avLst/>
          </a:prstGeom>
          <a:solidFill>
            <a:schemeClr val="accent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弧 8"/>
          <p:cNvSpPr/>
          <p:nvPr/>
        </p:nvSpPr>
        <p:spPr>
          <a:xfrm>
            <a:off x="8460432" y="1988840"/>
            <a:ext cx="4248472" cy="4608512"/>
          </a:xfrm>
          <a:prstGeom prst="arc">
            <a:avLst>
              <a:gd name="adj1" fmla="val 7918749"/>
              <a:gd name="adj2" fmla="val 13726926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552220" y="4060232"/>
            <a:ext cx="1224136" cy="1588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164288" y="3861048"/>
          <a:ext cx="949325" cy="461962"/>
        </p:xfrm>
        <a:graphic>
          <a:graphicData uri="http://schemas.openxmlformats.org/presentationml/2006/ole">
            <p:oleObj spid="_x0000_s28676" name="数式" r:id="rId5" imgW="431640" imgH="203040" progId="Equation.3">
              <p:embed/>
            </p:oleObj>
          </a:graphicData>
        </a:graphic>
      </p:graphicFrame>
      <p:sp>
        <p:nvSpPr>
          <p:cNvPr id="14" name="円/楕円 13"/>
          <p:cNvSpPr/>
          <p:nvPr/>
        </p:nvSpPr>
        <p:spPr>
          <a:xfrm>
            <a:off x="6207692" y="3965099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12160" y="4077072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CO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96136" y="3510880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B=3G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20544" y="2780928"/>
            <a:ext cx="1339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B=0.1G</a:t>
            </a:r>
            <a:endParaRPr kumimoji="1" lang="ja-JP" altLang="en-US" sz="2800" dirty="0"/>
          </a:p>
        </p:txBody>
      </p:sp>
      <p:cxnSp>
        <p:nvCxnSpPr>
          <p:cNvPr id="19" name="直線矢印コネクタ 18"/>
          <p:cNvCxnSpPr/>
          <p:nvPr/>
        </p:nvCxnSpPr>
        <p:spPr>
          <a:xfrm rot="10800000" flipV="1">
            <a:off x="6074990" y="5301206"/>
            <a:ext cx="2961506" cy="1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444208" y="5286375"/>
          <a:ext cx="2093913" cy="576263"/>
        </p:xfrm>
        <a:graphic>
          <a:graphicData uri="http://schemas.openxmlformats.org/presentationml/2006/ole">
            <p:oleObj spid="_x0000_s28677" name="数式" r:id="rId6" imgW="952200" imgH="253800" progId="Equation.3">
              <p:embed/>
            </p:oleObj>
          </a:graphicData>
        </a:graphic>
      </p:graphicFrame>
      <p:graphicFrame>
        <p:nvGraphicFramePr>
          <p:cNvPr id="33" name="オブジェクト 32"/>
          <p:cNvGraphicFramePr>
            <a:graphicFrameLocks noChangeAspect="1"/>
          </p:cNvGraphicFramePr>
          <p:nvPr/>
        </p:nvGraphicFramePr>
        <p:xfrm>
          <a:off x="323528" y="3429000"/>
          <a:ext cx="5105400" cy="573088"/>
        </p:xfrm>
        <a:graphic>
          <a:graphicData uri="http://schemas.openxmlformats.org/presentationml/2006/ole">
            <p:oleObj spid="_x0000_s28678" name="数式" r:id="rId7" imgW="2031840" imgH="228600" progId="Equation.3">
              <p:embed/>
            </p:oleObj>
          </a:graphicData>
        </a:graphic>
      </p:graphicFrame>
      <p:graphicFrame>
        <p:nvGraphicFramePr>
          <p:cNvPr id="34" name="Object 3"/>
          <p:cNvGraphicFramePr>
            <a:graphicFrameLocks noChangeAspect="1"/>
          </p:cNvGraphicFramePr>
          <p:nvPr/>
        </p:nvGraphicFramePr>
        <p:xfrm>
          <a:off x="1619673" y="3871639"/>
          <a:ext cx="1656184" cy="542876"/>
        </p:xfrm>
        <a:graphic>
          <a:graphicData uri="http://schemas.openxmlformats.org/presentationml/2006/ole">
            <p:oleObj spid="_x0000_s28679" name="数式" r:id="rId8" imgW="698400" imgH="228600" progId="Equation.3">
              <p:embed/>
            </p:oleObj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1619672" y="5070230"/>
          <a:ext cx="1585789" cy="519010"/>
        </p:xfrm>
        <a:graphic>
          <a:graphicData uri="http://schemas.openxmlformats.org/presentationml/2006/ole">
            <p:oleObj spid="_x0000_s28680" name="数式" r:id="rId9" imgW="698400" imgH="228600" progId="Equation.3">
              <p:embed/>
            </p:oleObj>
          </a:graphicData>
        </a:graphic>
      </p:graphicFrame>
      <p:sp>
        <p:nvSpPr>
          <p:cNvPr id="36" name="右矢印 35"/>
          <p:cNvSpPr/>
          <p:nvPr/>
        </p:nvSpPr>
        <p:spPr>
          <a:xfrm>
            <a:off x="611560" y="638132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7504" y="2636912"/>
            <a:ext cx="2704715" cy="461665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Calculation method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8323281" y="3776939"/>
            <a:ext cx="108555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sz="2800" dirty="0" smtClean="0"/>
              <a:t>O star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8860"/>
            <a:ext cx="5148064" cy="498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Results of 2-area model withou</a:t>
            </a:r>
            <a:r>
              <a:rPr lang="en-US" altLang="ja-JP" dirty="0" smtClean="0"/>
              <a:t>t 100eV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148064" y="1999381"/>
            <a:ext cx="3995936" cy="485861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30TeV photons are emitted and X-ray flux match </a:t>
            </a:r>
            <a:r>
              <a:rPr lang="en-US" altLang="ja-JP" dirty="0" err="1" smtClean="0"/>
              <a:t>obs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Problem</a:t>
            </a:r>
          </a:p>
          <a:p>
            <a:r>
              <a:rPr lang="en-US" altLang="ja-JP" dirty="0" smtClean="0"/>
              <a:t>10GeV</a:t>
            </a:r>
            <a:r>
              <a:rPr lang="ja-JP" altLang="en-US" dirty="0" smtClean="0"/>
              <a:t> </a:t>
            </a:r>
            <a:r>
              <a:rPr lang="en-US" altLang="ja-JP" dirty="0" smtClean="0"/>
              <a:t>spectra do not match </a:t>
            </a:r>
            <a:r>
              <a:rPr lang="en-US" altLang="ja-JP" dirty="0" err="1" smtClean="0"/>
              <a:t>obs</a:t>
            </a:r>
            <a:endParaRPr lang="en-US" altLang="ja-JP" dirty="0" smtClean="0"/>
          </a:p>
          <a:p>
            <a:r>
              <a:rPr lang="en-US" altLang="ja-JP" dirty="0" smtClean="0"/>
              <a:t>As well, 10TeV (SUPC)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7695" y="1393612"/>
            <a:ext cx="3634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Inclination angle: </a:t>
            </a:r>
            <a:r>
              <a:rPr kumimoji="1" lang="en-US" altLang="ja-JP" sz="2800" dirty="0" smtClean="0"/>
              <a:t>30°</a:t>
            </a:r>
            <a:endParaRPr kumimoji="1" lang="ja-JP" altLang="en-US" sz="2800" dirty="0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606181" y="2026940"/>
            <a:ext cx="902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>
                <a:solidFill>
                  <a:srgbClr val="FF0000"/>
                </a:solidFill>
              </a:rPr>
              <a:t>INFC</a:t>
            </a:r>
            <a:endParaRPr kumimoji="0"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3491880" y="2369840"/>
            <a:ext cx="10406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>
                <a:solidFill>
                  <a:srgbClr val="3333FF"/>
                </a:solidFill>
              </a:rPr>
              <a:t>SUPC</a:t>
            </a:r>
            <a:endParaRPr kumimoji="0" lang="en-US" altLang="ja-JP" sz="2400" dirty="0">
              <a:solidFill>
                <a:srgbClr val="3333FF"/>
              </a:solidFill>
            </a:endParaRP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4330084" y="1988840"/>
            <a:ext cx="4810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ー</a:t>
            </a:r>
            <a:endParaRPr lang="en-US" altLang="ja-JP" sz="2400">
              <a:solidFill>
                <a:srgbClr val="FF0000"/>
              </a:solidFill>
            </a:endParaRPr>
          </a:p>
          <a:p>
            <a:r>
              <a:rPr lang="ja-JP" altLang="en-US" sz="2400">
                <a:solidFill>
                  <a:srgbClr val="3333FF"/>
                </a:solidFill>
              </a:rPr>
              <a:t>ー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220072" y="3573016"/>
            <a:ext cx="1512168" cy="576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80864" y="1770186"/>
            <a:ext cx="7435552" cy="3963070"/>
          </a:xfrm>
        </p:spPr>
        <p:txBody>
          <a:bodyPr>
            <a:normAutofit/>
          </a:bodyPr>
          <a:lstStyle/>
          <a:p>
            <a:pPr marL="812800" indent="-812800" eaLnBrk="1" hangingPunct="1">
              <a:buFontTx/>
              <a:buAutoNum type="romanUcPeriod"/>
            </a:pPr>
            <a:r>
              <a:rPr lang="en-US" altLang="ja-JP" dirty="0" smtClean="0"/>
              <a:t>Gamma-ray binary, LS 5039</a:t>
            </a:r>
          </a:p>
          <a:p>
            <a:pPr marL="812800" indent="-812800" eaLnBrk="1" hangingPunct="1">
              <a:buFontTx/>
              <a:buAutoNum type="romanUcPeriod"/>
            </a:pPr>
            <a:r>
              <a:rPr lang="en-US" altLang="ja-JP" dirty="0" smtClean="0"/>
              <a:t>Results of MSY &amp; F. </a:t>
            </a:r>
            <a:r>
              <a:rPr lang="en-US" altLang="ja-JP" dirty="0" err="1" smtClean="0"/>
              <a:t>Takahara</a:t>
            </a:r>
            <a:r>
              <a:rPr lang="en-US" altLang="ja-JP" dirty="0" smtClean="0"/>
              <a:t> 2010</a:t>
            </a:r>
            <a:endParaRPr lang="ja-JP" altLang="en-US" dirty="0" smtClean="0"/>
          </a:p>
          <a:p>
            <a:pPr marL="812800" indent="-812800" eaLnBrk="1" hangingPunct="1">
              <a:buFontTx/>
              <a:buAutoNum type="romanUcPeriod"/>
            </a:pPr>
            <a:r>
              <a:rPr lang="en-US" altLang="ja-JP" dirty="0" smtClean="0"/>
              <a:t>Model with a soft X-ray source</a:t>
            </a:r>
            <a:endParaRPr lang="ja-JP" altLang="en-US" dirty="0" smtClean="0"/>
          </a:p>
          <a:p>
            <a:pPr marL="812800" indent="-812800" eaLnBrk="1" hangingPunct="1">
              <a:buFontTx/>
              <a:buAutoNum type="romanUcPeriod"/>
            </a:pPr>
            <a:r>
              <a:rPr lang="en-US" altLang="ja-JP" dirty="0" smtClean="0"/>
              <a:t>Discussion</a:t>
            </a:r>
            <a:endParaRPr lang="ja-JP" altLang="en-US" dirty="0" smtClean="0"/>
          </a:p>
          <a:p>
            <a:pPr marL="812800" indent="-812800" eaLnBrk="1" hangingPunct="1">
              <a:buFontTx/>
              <a:buAutoNum type="romanUcPeriod"/>
            </a:pPr>
            <a:r>
              <a:rPr lang="en-US" altLang="ja-JP" dirty="0" smtClean="0"/>
              <a:t>Summary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dirty="0" smtClean="0"/>
              <a:t>Orbital parameters of </a:t>
            </a:r>
            <a:r>
              <a:rPr kumimoji="1" lang="en-US" altLang="ja-JP" dirty="0" smtClean="0"/>
              <a:t>LS5039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499992" y="1567333"/>
            <a:ext cx="4644008" cy="45259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Compact object</a:t>
            </a:r>
            <a:r>
              <a:rPr lang="ja-JP" altLang="en-US" dirty="0" smtClean="0"/>
              <a:t> </a:t>
            </a:r>
            <a:r>
              <a:rPr lang="en-US" altLang="ja-JP" dirty="0" smtClean="0"/>
              <a:t>(CO) + Massive star (MS, O6.5)</a:t>
            </a:r>
            <a:endParaRPr lang="en-US" altLang="ja-JP" sz="1200" dirty="0" smtClean="0"/>
          </a:p>
          <a:p>
            <a:r>
              <a:rPr lang="en-US" altLang="ja-JP" dirty="0" smtClean="0"/>
              <a:t>Period : 3.9 days</a:t>
            </a:r>
          </a:p>
          <a:p>
            <a:r>
              <a:rPr lang="en-US" altLang="ja-JP" dirty="0" smtClean="0"/>
              <a:t>Separation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at </a:t>
            </a:r>
            <a:r>
              <a:rPr lang="en-US" altLang="ja-JP" dirty="0" err="1" smtClean="0"/>
              <a:t>periastron</a:t>
            </a:r>
            <a:r>
              <a:rPr lang="en-US" altLang="ja-JP" dirty="0" smtClean="0"/>
              <a:t>…</a:t>
            </a:r>
            <a:r>
              <a:rPr lang="ja-JP" altLang="en-US" dirty="0" smtClean="0"/>
              <a:t> </a:t>
            </a:r>
            <a:r>
              <a:rPr lang="en-US" altLang="ja-JP" dirty="0" smtClean="0"/>
              <a:t>~2R</a:t>
            </a:r>
            <a:r>
              <a:rPr lang="en-US" altLang="ja-JP" sz="2000" dirty="0" smtClean="0"/>
              <a:t>star</a:t>
            </a:r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at </a:t>
            </a:r>
            <a:r>
              <a:rPr lang="en-US" altLang="ja-JP" dirty="0" err="1" smtClean="0"/>
              <a:t>apastron</a:t>
            </a:r>
            <a:r>
              <a:rPr lang="en-US" altLang="ja-JP" dirty="0" smtClean="0"/>
              <a:t>…~4R</a:t>
            </a:r>
            <a:r>
              <a:rPr lang="en-US" altLang="ja-JP" sz="2000" dirty="0" smtClean="0"/>
              <a:t>star</a:t>
            </a:r>
          </a:p>
          <a:p>
            <a:pPr>
              <a:buNone/>
            </a:pPr>
            <a:r>
              <a:rPr lang="ja-JP" altLang="en-US" dirty="0" smtClean="0"/>
              <a:t>　　　　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</a:t>
            </a:r>
            <a:r>
              <a:rPr lang="en-US" altLang="ja-JP" sz="2000" dirty="0" err="1" smtClean="0"/>
              <a:t>star</a:t>
            </a:r>
            <a:r>
              <a:rPr lang="en-US" altLang="ja-JP" dirty="0" smtClean="0"/>
              <a:t>~</a:t>
            </a:r>
            <a:r>
              <a:rPr lang="ja-JP" altLang="en-US" dirty="0" smtClean="0"/>
              <a:t>       </a:t>
            </a:r>
            <a:r>
              <a:rPr lang="en-US" altLang="ja-JP" dirty="0" smtClean="0"/>
              <a:t>cm)</a:t>
            </a:r>
          </a:p>
          <a:p>
            <a:endParaRPr kumimoji="1" lang="ja-JP" altLang="en-US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59469" y="6181725"/>
            <a:ext cx="378048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/>
              <a:t>Orbit of LS 5039(head on)</a:t>
            </a:r>
            <a:endParaRPr kumimoji="0" lang="ja-JP" altLang="en-US" sz="2400" dirty="0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911350" y="1498600"/>
            <a:ext cx="80342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 dirty="0" err="1" smtClean="0">
                <a:solidFill>
                  <a:srgbClr val="3333FF"/>
                </a:solidFill>
              </a:rPr>
              <a:t>supc</a:t>
            </a:r>
            <a:endParaRPr kumimoji="0" lang="en-US" altLang="ja-JP" sz="2400" b="1" dirty="0">
              <a:solidFill>
                <a:srgbClr val="3333FF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2025650" y="4824413"/>
            <a:ext cx="65915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 dirty="0" err="1" smtClean="0">
                <a:solidFill>
                  <a:srgbClr val="FF0000"/>
                </a:solidFill>
              </a:rPr>
              <a:t>infc</a:t>
            </a:r>
            <a:endParaRPr kumimoji="0" lang="en-US" altLang="ja-JP" sz="2400" b="1" dirty="0">
              <a:solidFill>
                <a:srgbClr val="FF0000"/>
              </a:solidFill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323528" y="5631631"/>
            <a:ext cx="131805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 dirty="0" smtClean="0">
                <a:solidFill>
                  <a:srgbClr val="009900"/>
                </a:solidFill>
              </a:rPr>
              <a:t>observer</a:t>
            </a:r>
            <a:endParaRPr kumimoji="0" lang="ja-JP" altLang="en-US" sz="2400" b="1" dirty="0">
              <a:solidFill>
                <a:srgbClr val="009900"/>
              </a:solidFill>
            </a:endParaRPr>
          </a:p>
        </p:txBody>
      </p:sp>
      <p:sp>
        <p:nvSpPr>
          <p:cNvPr id="31" name="Oval 4"/>
          <p:cNvSpPr>
            <a:spLocks noChangeArrowheads="1"/>
          </p:cNvSpPr>
          <p:nvPr/>
        </p:nvSpPr>
        <p:spPr bwMode="auto">
          <a:xfrm>
            <a:off x="2305050" y="2846388"/>
            <a:ext cx="1308100" cy="1304925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279525">
              <a:buClr>
                <a:srgbClr val="000000"/>
              </a:buClr>
              <a:buSzPct val="100000"/>
            </a:pPr>
            <a:endParaRPr kumimoji="0" lang="ja-JP" altLang="ja-JP"/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 rot="-1886427">
            <a:off x="282575" y="2182813"/>
            <a:ext cx="4146550" cy="33385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4071938" y="2714625"/>
            <a:ext cx="187325" cy="173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34" name="Oval 11"/>
          <p:cNvSpPr>
            <a:spLocks noChangeArrowheads="1"/>
          </p:cNvSpPr>
          <p:nvPr/>
        </p:nvSpPr>
        <p:spPr bwMode="auto">
          <a:xfrm>
            <a:off x="463550" y="4762500"/>
            <a:ext cx="187325" cy="173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35" name="Oval 12"/>
          <p:cNvSpPr>
            <a:spLocks noChangeArrowheads="1"/>
          </p:cNvSpPr>
          <p:nvPr/>
        </p:nvSpPr>
        <p:spPr bwMode="auto">
          <a:xfrm>
            <a:off x="2854325" y="1974850"/>
            <a:ext cx="185738" cy="1746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36" name="Oval 13"/>
          <p:cNvSpPr>
            <a:spLocks noChangeArrowheads="1"/>
          </p:cNvSpPr>
          <p:nvPr/>
        </p:nvSpPr>
        <p:spPr bwMode="auto">
          <a:xfrm>
            <a:off x="2855913" y="5314950"/>
            <a:ext cx="187325" cy="173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2951163" y="2138363"/>
            <a:ext cx="0" cy="32369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 flipV="1">
            <a:off x="641350" y="2846388"/>
            <a:ext cx="3449638" cy="195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1687513" y="5289550"/>
            <a:ext cx="219075" cy="573088"/>
          </a:xfrm>
          <a:prstGeom prst="downArrow">
            <a:avLst>
              <a:gd name="adj1" fmla="val 50000"/>
              <a:gd name="adj2" fmla="val 71175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>
              <a:solidFill>
                <a:srgbClr val="009900"/>
              </a:solidFill>
            </a:endParaRPr>
          </a:p>
        </p:txBody>
      </p:sp>
      <p:sp>
        <p:nvSpPr>
          <p:cNvPr id="40" name="Arc 29"/>
          <p:cNvSpPr>
            <a:spLocks/>
          </p:cNvSpPr>
          <p:nvPr/>
        </p:nvSpPr>
        <p:spPr bwMode="auto">
          <a:xfrm rot="20710647" flipH="1">
            <a:off x="357188" y="2419350"/>
            <a:ext cx="1627187" cy="1323975"/>
          </a:xfrm>
          <a:custGeom>
            <a:avLst/>
            <a:gdLst>
              <a:gd name="T0" fmla="*/ 2147483647 w 18802"/>
              <a:gd name="T1" fmla="*/ 0 h 19273"/>
              <a:gd name="T2" fmla="*/ 2147483647 w 18802"/>
              <a:gd name="T3" fmla="*/ 2147483647 h 19273"/>
              <a:gd name="T4" fmla="*/ 0 w 18802"/>
              <a:gd name="T5" fmla="*/ 2147483647 h 19273"/>
              <a:gd name="T6" fmla="*/ 0 60000 65536"/>
              <a:gd name="T7" fmla="*/ 0 60000 65536"/>
              <a:gd name="T8" fmla="*/ 0 60000 65536"/>
              <a:gd name="T9" fmla="*/ 0 w 18802"/>
              <a:gd name="T10" fmla="*/ 0 h 19273"/>
              <a:gd name="T11" fmla="*/ 18802 w 18802"/>
              <a:gd name="T12" fmla="*/ 19273 h 19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02" h="19273" fill="none" extrusionOk="0">
                <a:moveTo>
                  <a:pt x="9752" y="0"/>
                </a:moveTo>
                <a:cubicBezTo>
                  <a:pt x="13555" y="1924"/>
                  <a:pt x="16704" y="4930"/>
                  <a:pt x="18802" y="8640"/>
                </a:cubicBezTo>
              </a:path>
              <a:path w="18802" h="19273" stroke="0" extrusionOk="0">
                <a:moveTo>
                  <a:pt x="9752" y="0"/>
                </a:moveTo>
                <a:cubicBezTo>
                  <a:pt x="13555" y="1924"/>
                  <a:pt x="16704" y="4930"/>
                  <a:pt x="18802" y="8640"/>
                </a:cubicBezTo>
                <a:lnTo>
                  <a:pt x="0" y="1927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Arc 31"/>
          <p:cNvSpPr>
            <a:spLocks/>
          </p:cNvSpPr>
          <p:nvPr/>
        </p:nvSpPr>
        <p:spPr bwMode="auto">
          <a:xfrm rot="9701857" flipH="1">
            <a:off x="2809875" y="3884613"/>
            <a:ext cx="1628775" cy="1322387"/>
          </a:xfrm>
          <a:custGeom>
            <a:avLst/>
            <a:gdLst>
              <a:gd name="T0" fmla="*/ 2147483647 w 18802"/>
              <a:gd name="T1" fmla="*/ 0 h 19273"/>
              <a:gd name="T2" fmla="*/ 2147483647 w 18802"/>
              <a:gd name="T3" fmla="*/ 2147483647 h 19273"/>
              <a:gd name="T4" fmla="*/ 0 w 18802"/>
              <a:gd name="T5" fmla="*/ 2147483647 h 19273"/>
              <a:gd name="T6" fmla="*/ 0 60000 65536"/>
              <a:gd name="T7" fmla="*/ 0 60000 65536"/>
              <a:gd name="T8" fmla="*/ 0 60000 65536"/>
              <a:gd name="T9" fmla="*/ 0 w 18802"/>
              <a:gd name="T10" fmla="*/ 0 h 19273"/>
              <a:gd name="T11" fmla="*/ 18802 w 18802"/>
              <a:gd name="T12" fmla="*/ 19273 h 19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02" h="19273" fill="none" extrusionOk="0">
                <a:moveTo>
                  <a:pt x="9752" y="0"/>
                </a:moveTo>
                <a:cubicBezTo>
                  <a:pt x="13555" y="1924"/>
                  <a:pt x="16704" y="4930"/>
                  <a:pt x="18802" y="8640"/>
                </a:cubicBezTo>
              </a:path>
              <a:path w="18802" h="19273" stroke="0" extrusionOk="0">
                <a:moveTo>
                  <a:pt x="9752" y="0"/>
                </a:moveTo>
                <a:cubicBezTo>
                  <a:pt x="13555" y="1924"/>
                  <a:pt x="16704" y="4930"/>
                  <a:pt x="18802" y="8640"/>
                </a:cubicBezTo>
                <a:lnTo>
                  <a:pt x="0" y="1927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Text Box 11"/>
          <p:cNvSpPr txBox="1">
            <a:spLocks noChangeArrowheads="1"/>
          </p:cNvSpPr>
          <p:nvPr/>
        </p:nvSpPr>
        <p:spPr bwMode="auto">
          <a:xfrm>
            <a:off x="3034074" y="2212975"/>
            <a:ext cx="150477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 dirty="0" err="1" smtClean="0"/>
              <a:t>periastron</a:t>
            </a:r>
            <a:endParaRPr kumimoji="0" lang="ja-JP" altLang="en-US" sz="2400" b="1" dirty="0"/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163" y="4110038"/>
            <a:ext cx="133645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 dirty="0" err="1" smtClean="0"/>
              <a:t>apastron</a:t>
            </a:r>
            <a:endParaRPr kumimoji="0" lang="ja-JP" altLang="en-US" sz="2400" b="1" dirty="0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357438" y="3141663"/>
            <a:ext cx="646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/>
              <a:t>MS</a:t>
            </a:r>
          </a:p>
        </p:txBody>
      </p:sp>
      <p:cxnSp>
        <p:nvCxnSpPr>
          <p:cNvPr id="45" name="直線コネクタ 29"/>
          <p:cNvCxnSpPr>
            <a:cxnSpLocks noChangeShapeType="1"/>
          </p:cNvCxnSpPr>
          <p:nvPr/>
        </p:nvCxnSpPr>
        <p:spPr bwMode="auto">
          <a:xfrm rot="5400000">
            <a:off x="1892301" y="4178300"/>
            <a:ext cx="5357812" cy="1587"/>
          </a:xfrm>
          <a:prstGeom prst="line">
            <a:avLst/>
          </a:prstGeom>
          <a:noFill/>
          <a:ln w="9525" cap="rnd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46" name="テキスト ボックス 30"/>
          <p:cNvSpPr txBox="1">
            <a:spLocks noChangeArrowheads="1"/>
          </p:cNvSpPr>
          <p:nvPr/>
        </p:nvSpPr>
        <p:spPr bwMode="auto">
          <a:xfrm>
            <a:off x="2852738" y="5429250"/>
            <a:ext cx="463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altLang="ja-JP" b="1" dirty="0" smtClean="0"/>
              <a:t>CO</a:t>
            </a:r>
            <a:endParaRPr lang="ja-JP" altLang="en-US" b="1" dirty="0"/>
          </a:p>
        </p:txBody>
      </p:sp>
      <p:sp>
        <p:nvSpPr>
          <p:cNvPr id="47" name="テキスト ボックス 31"/>
          <p:cNvSpPr txBox="1">
            <a:spLocks noChangeArrowheads="1"/>
          </p:cNvSpPr>
          <p:nvPr/>
        </p:nvSpPr>
        <p:spPr bwMode="auto">
          <a:xfrm>
            <a:off x="66675" y="4786313"/>
            <a:ext cx="463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altLang="ja-JP" b="1" dirty="0" smtClean="0"/>
              <a:t>CO</a:t>
            </a:r>
            <a:endParaRPr lang="ja-JP" altLang="en-US" b="1" dirty="0"/>
          </a:p>
        </p:txBody>
      </p:sp>
      <p:sp>
        <p:nvSpPr>
          <p:cNvPr id="48" name="テキスト ボックス 32"/>
          <p:cNvSpPr txBox="1">
            <a:spLocks noChangeArrowheads="1"/>
          </p:cNvSpPr>
          <p:nvPr/>
        </p:nvSpPr>
        <p:spPr bwMode="auto">
          <a:xfrm>
            <a:off x="2924175" y="1641475"/>
            <a:ext cx="463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altLang="ja-JP" b="1" dirty="0" smtClean="0"/>
              <a:t>CO</a:t>
            </a:r>
            <a:endParaRPr lang="ja-JP" altLang="en-US" b="1" dirty="0"/>
          </a:p>
        </p:txBody>
      </p:sp>
      <p:sp>
        <p:nvSpPr>
          <p:cNvPr id="49" name="テキスト ボックス 33"/>
          <p:cNvSpPr txBox="1">
            <a:spLocks noChangeArrowheads="1"/>
          </p:cNvSpPr>
          <p:nvPr/>
        </p:nvSpPr>
        <p:spPr bwMode="auto">
          <a:xfrm>
            <a:off x="3852863" y="2855913"/>
            <a:ext cx="463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en-US" altLang="ja-JP" b="1" dirty="0" smtClean="0"/>
              <a:t>CO</a:t>
            </a:r>
            <a:endParaRPr lang="ja-JP" altLang="en-US" b="1" dirty="0"/>
          </a:p>
        </p:txBody>
      </p:sp>
      <p:graphicFrame>
        <p:nvGraphicFramePr>
          <p:cNvPr id="1027" name="Object 4" descr="-4135098690536001975"/>
          <p:cNvGraphicFramePr>
            <a:graphicFrameLocks noChangeAspect="1"/>
          </p:cNvGraphicFramePr>
          <p:nvPr/>
        </p:nvGraphicFramePr>
        <p:xfrm>
          <a:off x="7262638" y="4987418"/>
          <a:ext cx="693738" cy="550863"/>
        </p:xfrm>
        <a:graphic>
          <a:graphicData uri="http://schemas.openxmlformats.org/presentationml/2006/ole">
            <p:oleObj spid="_x0000_s1027" r:id="rId3" imgW="4877155" imgH="26715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-145504"/>
            <a:ext cx="8686800" cy="838200"/>
          </a:xfrm>
        </p:spPr>
        <p:txBody>
          <a:bodyPr/>
          <a:lstStyle/>
          <a:p>
            <a:r>
              <a:rPr lang="en-US" altLang="ja-JP" cap="none" dirty="0" smtClean="0"/>
              <a:t>Observations of LS 5039</a:t>
            </a:r>
            <a:endParaRPr kumimoji="1" lang="ja-JP" altLang="en-US" cap="non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0" y="1000125"/>
            <a:ext cx="523875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0" y="1020798"/>
            <a:ext cx="3919538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68144" y="384919"/>
            <a:ext cx="30648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/>
              <a:t>A. A. Abdo, et al., 2009, ApJL, 706, 56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68144" y="168895"/>
            <a:ext cx="32956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 dirty="0"/>
              <a:t>F. </a:t>
            </a:r>
            <a:r>
              <a:rPr kumimoji="0" lang="en-US" altLang="ja-JP" sz="1400" b="1" dirty="0" err="1"/>
              <a:t>Aharonian</a:t>
            </a:r>
            <a:r>
              <a:rPr kumimoji="0" lang="en-US" altLang="ja-JP" sz="1400" b="1" dirty="0"/>
              <a:t>, et al., 2006, A&amp;A, 460, 743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8144" y="600943"/>
            <a:ext cx="32474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 dirty="0"/>
              <a:t>T. Takahashi, et al., 2009, </a:t>
            </a:r>
            <a:r>
              <a:rPr kumimoji="0" lang="en-US" altLang="ja-JP" sz="1400" b="1" dirty="0" err="1"/>
              <a:t>ApJ</a:t>
            </a:r>
            <a:r>
              <a:rPr kumimoji="0" lang="en-US" altLang="ja-JP" sz="1400" b="1" dirty="0"/>
              <a:t>, 697, 592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072063" y="1714500"/>
            <a:ext cx="121285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Suzaku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372200" y="901392"/>
            <a:ext cx="971550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/>
              <a:t>Fermi</a:t>
            </a:r>
            <a:endParaRPr kumimoji="0" lang="en-US" altLang="ja-JP" sz="2400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942138" y="1958926"/>
            <a:ext cx="1022350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HESS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429125" y="5214938"/>
            <a:ext cx="4219575" cy="95408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ja-JP" altLang="en-US" sz="2800"/>
              <a:t>・</a:t>
            </a:r>
            <a:r>
              <a:rPr kumimoji="0" lang="en-US" altLang="ja-JP" sz="2800"/>
              <a:t>TeV</a:t>
            </a:r>
            <a:r>
              <a:rPr kumimoji="0" lang="ja-JP" altLang="en-US" sz="2800"/>
              <a:t> </a:t>
            </a:r>
            <a:r>
              <a:rPr kumimoji="0" lang="en-US" altLang="ja-JP" sz="2800"/>
              <a:t>&amp; GeV anticorrelate</a:t>
            </a:r>
            <a:endParaRPr kumimoji="0" lang="ja-JP" altLang="en-US" sz="2800"/>
          </a:p>
          <a:p>
            <a:pPr>
              <a:buClr>
                <a:srgbClr val="000000"/>
              </a:buClr>
              <a:buSzPct val="100000"/>
            </a:pPr>
            <a:r>
              <a:rPr kumimoji="0" lang="ja-JP" altLang="en-US" sz="2800"/>
              <a:t>・</a:t>
            </a:r>
            <a:r>
              <a:rPr kumimoji="0" lang="en-US" altLang="ja-JP" sz="2800"/>
              <a:t>TeV</a:t>
            </a:r>
            <a:r>
              <a:rPr kumimoji="0" lang="ja-JP" altLang="en-US" sz="2800"/>
              <a:t> </a:t>
            </a:r>
            <a:r>
              <a:rPr kumimoji="0" lang="en-US" altLang="ja-JP" sz="2800"/>
              <a:t>&amp; X correlate</a:t>
            </a:r>
            <a:endParaRPr kumimoji="0" lang="ja-JP" altLang="en-US" sz="2800"/>
          </a:p>
        </p:txBody>
      </p:sp>
      <p:pic>
        <p:nvPicPr>
          <p:cNvPr id="13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5" y="2692435"/>
            <a:ext cx="3929063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0" y="2628935"/>
            <a:ext cx="97155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Fermi</a:t>
            </a:r>
          </a:p>
        </p:txBody>
      </p:sp>
      <p:pic>
        <p:nvPicPr>
          <p:cNvPr id="15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" y="4297398"/>
            <a:ext cx="3883025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0" y="4200560"/>
            <a:ext cx="121285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Suzaku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5915973" y="2452026"/>
            <a:ext cx="1571625" cy="1357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円弧 17"/>
          <p:cNvSpPr/>
          <p:nvPr/>
        </p:nvSpPr>
        <p:spPr>
          <a:xfrm rot="19806144">
            <a:off x="6103298" y="2621888"/>
            <a:ext cx="1257300" cy="1071563"/>
          </a:xfrm>
          <a:prstGeom prst="arc">
            <a:avLst>
              <a:gd name="adj1" fmla="val 11736318"/>
              <a:gd name="adj2" fmla="val 2091252"/>
            </a:avLst>
          </a:prstGeom>
          <a:ln w="254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円弧 18"/>
          <p:cNvSpPr/>
          <p:nvPr/>
        </p:nvSpPr>
        <p:spPr>
          <a:xfrm rot="19664287">
            <a:off x="6095361" y="2606013"/>
            <a:ext cx="1274762" cy="1071563"/>
          </a:xfrm>
          <a:prstGeom prst="arc">
            <a:avLst>
              <a:gd name="adj1" fmla="val 2116099"/>
              <a:gd name="adj2" fmla="val 1177113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711311" y="2852076"/>
            <a:ext cx="357187" cy="357187"/>
          </a:xfrm>
          <a:prstGeom prst="ellipse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5786438" y="4276725"/>
            <a:ext cx="2165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/>
              <a:t>Photon energy (eV)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214938" y="4610100"/>
            <a:ext cx="352425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Phase-averaged spectra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574502" y="6011440"/>
            <a:ext cx="15573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dirty="0"/>
              <a:t>Orbital phase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403648" y="6351413"/>
            <a:ext cx="1844675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/>
              <a:t>Light curves</a:t>
            </a:r>
          </a:p>
        </p:txBody>
      </p:sp>
      <p:pic>
        <p:nvPicPr>
          <p:cNvPr id="25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2413" y="2481263"/>
            <a:ext cx="43338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正方形/長方形 25"/>
          <p:cNvSpPr/>
          <p:nvPr/>
        </p:nvSpPr>
        <p:spPr>
          <a:xfrm>
            <a:off x="785813" y="1244635"/>
            <a:ext cx="214312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652573" y="2844138"/>
            <a:ext cx="5000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600" b="1"/>
              <a:t>MS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5496" y="692696"/>
            <a:ext cx="1368152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kumimoji="0" lang="en-US" altLang="ja-JP" sz="2000" b="1" dirty="0" smtClean="0">
                <a:solidFill>
                  <a:srgbClr val="3333FF"/>
                </a:solidFill>
              </a:rPr>
              <a:t>superior </a:t>
            </a:r>
            <a:endParaRPr kumimoji="0" lang="en-US" altLang="ja-JP" sz="2000" b="1" dirty="0">
              <a:solidFill>
                <a:srgbClr val="3333FF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590675" y="2101885"/>
            <a:ext cx="214313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2419350" y="1244635"/>
            <a:ext cx="214313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3228326" y="2101885"/>
            <a:ext cx="214312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331639" y="692696"/>
            <a:ext cx="1066319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kumimoji="0" lang="en-US" altLang="ja-JP" sz="2000" b="1" dirty="0" smtClean="0">
                <a:solidFill>
                  <a:srgbClr val="FF0000"/>
                </a:solidFill>
              </a:rPr>
              <a:t>inferior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0" y="1173198"/>
            <a:ext cx="1022350" cy="461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HESS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953800" y="2502776"/>
            <a:ext cx="8255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b="1">
                <a:solidFill>
                  <a:srgbClr val="3333FF"/>
                </a:solidFill>
              </a:rPr>
              <a:t>SUPC</a:t>
            </a: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6728420" y="3419152"/>
            <a:ext cx="723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b="1">
                <a:solidFill>
                  <a:srgbClr val="FF0000"/>
                </a:solidFill>
              </a:rPr>
              <a:t>INFC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60432" y="1299617"/>
            <a:ext cx="113246" cy="19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46293" y="1543840"/>
            <a:ext cx="144016" cy="22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7739967" y="1223085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b="1" dirty="0">
                <a:solidFill>
                  <a:srgbClr val="FF0000"/>
                </a:solidFill>
              </a:rPr>
              <a:t>INFC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7624445" y="1467644"/>
            <a:ext cx="825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b="1" dirty="0">
                <a:solidFill>
                  <a:srgbClr val="3333FF"/>
                </a:solidFill>
              </a:rPr>
              <a:t>SUPC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44624"/>
            <a:ext cx="8352928" cy="106680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Model (</a:t>
            </a:r>
            <a:r>
              <a:rPr kumimoji="1" lang="en-US" altLang="ja-JP" sz="36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Msy</a:t>
            </a:r>
            <a:r>
              <a:rPr kumimoji="1" lang="en-US" altLang="ja-JP" sz="3600" b="0" i="0" u="none" strike="noStrike" kern="1200" cap="all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3600" b="0" i="0" u="none" strike="noStrike" kern="1200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&amp; F. </a:t>
            </a:r>
            <a:r>
              <a:rPr kumimoji="1" lang="en-US" altLang="ja-JP" sz="3600" b="0" i="0" u="none" strike="noStrike" kern="1200" spc="0" normalizeH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Takahara</a:t>
            </a:r>
            <a:r>
              <a:rPr kumimoji="1" lang="en-US" altLang="ja-JP" sz="3600" b="0" i="0" u="none" strike="noStrike" kern="1200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2010</a:t>
            </a:r>
            <a:r>
              <a:rPr kumimoji="1" lang="en-US" altLang="ja-JP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1" lang="ja-JP" alt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980728"/>
            <a:ext cx="8543925" cy="26148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Constant and isotropic injection of electrons at CO (power-law distribution)</a:t>
            </a:r>
            <a:endParaRPr kumimoji="1" lang="ja-JP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Cooling only by IC process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cascade</a:t>
            </a:r>
            <a:endParaRPr kumimoji="1" lang="ja-JP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Electrons radiate photons</a:t>
            </a:r>
            <a:r>
              <a:rPr lang="ja-JP" altLang="en-US" sz="2400" dirty="0" smtClean="0">
                <a:solidFill>
                  <a:schemeClr val="tx2"/>
                </a:solidFill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the injection or creation sites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uniform magnetic field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357938" y="4425950"/>
            <a:ext cx="23574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 dirty="0" smtClean="0"/>
              <a:t>×</a:t>
            </a:r>
            <a:r>
              <a:rPr kumimoji="0" lang="en-US" altLang="ja-JP" sz="2400" dirty="0" smtClean="0"/>
              <a:t>: annihilation </a:t>
            </a:r>
            <a:r>
              <a:rPr kumimoji="0" lang="en-US" altLang="ja-JP" sz="2400" dirty="0"/>
              <a:t>position</a:t>
            </a:r>
            <a:endParaRPr kumimoji="0" lang="ja-JP" altLang="en-US" b="1" dirty="0"/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467544" y="4077072"/>
            <a:ext cx="5544616" cy="200054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/>
              <a:t>We calculate </a:t>
            </a:r>
            <a:r>
              <a:rPr kumimoji="0" lang="en-US" altLang="ja-JP" sz="2400" dirty="0"/>
              <a:t>spectra and light curves by </a:t>
            </a:r>
            <a:r>
              <a:rPr kumimoji="0" lang="ja-JP" altLang="en-US" sz="2400" dirty="0" smtClean="0"/>
              <a:t>①</a:t>
            </a:r>
            <a:r>
              <a:rPr kumimoji="0" lang="en-US" altLang="ja-JP" sz="2400" dirty="0" smtClean="0"/>
              <a:t>the cascade </a:t>
            </a:r>
            <a:r>
              <a:rPr kumimoji="0" lang="en-US" altLang="ja-JP" sz="2400" dirty="0"/>
              <a:t>process</a:t>
            </a:r>
            <a:r>
              <a:rPr kumimoji="0" lang="ja-JP" altLang="en-US" sz="2400" dirty="0"/>
              <a:t> </a:t>
            </a:r>
            <a:r>
              <a:rPr kumimoji="0" lang="en-US" altLang="ja-JP" sz="2400" dirty="0"/>
              <a:t>with Monte Carlo method (</a:t>
            </a:r>
            <a:r>
              <a:rPr kumimoji="0" lang="en-US" altLang="ja-JP" sz="2400" dirty="0" err="1"/>
              <a:t>GeV</a:t>
            </a:r>
            <a:r>
              <a:rPr kumimoji="0" lang="ja-JP" altLang="en-US" sz="2400" dirty="0"/>
              <a:t> </a:t>
            </a:r>
            <a:r>
              <a:rPr kumimoji="0" lang="en-US" altLang="ja-JP" sz="2400" dirty="0"/>
              <a:t>to </a:t>
            </a:r>
            <a:r>
              <a:rPr kumimoji="0" lang="en-US" altLang="ja-JP" sz="2400" dirty="0" err="1"/>
              <a:t>TeV</a:t>
            </a:r>
            <a:r>
              <a:rPr kumimoji="0" lang="en-US" altLang="ja-JP" sz="2400" dirty="0"/>
              <a:t>)</a:t>
            </a:r>
          </a:p>
          <a:p>
            <a:r>
              <a:rPr lang="ja-JP" altLang="en-US" sz="2400" dirty="0" smtClean="0"/>
              <a:t>②</a:t>
            </a:r>
            <a:r>
              <a:rPr lang="en-US" altLang="ja-JP" sz="2400" dirty="0" smtClean="0"/>
              <a:t>the synchrotron </a:t>
            </a:r>
            <a:r>
              <a:rPr lang="en-US" altLang="ja-JP" sz="2400" dirty="0"/>
              <a:t>emission </a:t>
            </a:r>
            <a:r>
              <a:rPr lang="en-US" altLang="ja-JP" sz="2400" dirty="0" smtClean="0"/>
              <a:t>using the e</a:t>
            </a:r>
            <a:r>
              <a:rPr lang="en-US" altLang="ja-JP" sz="2400" dirty="0" smtClean="0">
                <a:latin typeface="Arial" pitchFamily="34" charset="0"/>
                <a:cs typeface="Arial" pitchFamily="34" charset="0"/>
              </a:rPr>
              <a:t>± </a:t>
            </a:r>
            <a:r>
              <a:rPr lang="en-US" altLang="ja-JP" sz="2400" dirty="0" smtClean="0"/>
              <a:t>distribution for </a:t>
            </a:r>
            <a:r>
              <a:rPr lang="en-US" altLang="ja-JP" sz="2400" dirty="0"/>
              <a:t>B = </a:t>
            </a:r>
            <a:r>
              <a:rPr lang="en-US" altLang="ja-JP" sz="2400" dirty="0" smtClean="0"/>
              <a:t>0.1 </a:t>
            </a:r>
            <a:r>
              <a:rPr lang="en-US" altLang="ja-JP" sz="2400" dirty="0"/>
              <a:t>G (</a:t>
            </a:r>
            <a:r>
              <a:rPr lang="en-US" altLang="ja-JP" sz="2400" dirty="0" smtClean="0"/>
              <a:t>X-ray)</a:t>
            </a:r>
            <a:endParaRPr lang="en-US" altLang="ja-JP" sz="2400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6376988" y="5283200"/>
            <a:ext cx="266541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>
                <a:solidFill>
                  <a:srgbClr val="3333FF"/>
                </a:solidFill>
              </a:rPr>
              <a:t>→</a:t>
            </a:r>
            <a:r>
              <a:rPr kumimoji="0" lang="ja-JP" altLang="en-US" sz="2400"/>
              <a:t>：</a:t>
            </a:r>
            <a:r>
              <a:rPr kumimoji="0" lang="en-US" altLang="ja-JP" sz="2400"/>
              <a:t>IC</a:t>
            </a:r>
            <a:r>
              <a:rPr kumimoji="0" lang="ja-JP" altLang="en-US" sz="2400"/>
              <a:t> </a:t>
            </a:r>
            <a:r>
              <a:rPr kumimoji="0" lang="en-US" altLang="ja-JP" sz="2400"/>
              <a:t>photon path</a:t>
            </a:r>
            <a:endParaRPr kumimoji="0" lang="ja-JP" altLang="en-US" b="1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991225" y="3332163"/>
            <a:ext cx="179388" cy="1857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kumimoji="0" lang="ja-JP" altLang="en-US"/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7126288" y="2905125"/>
            <a:ext cx="979487" cy="102076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</a:pPr>
            <a:endParaRPr kumimoji="0" lang="ja-JP" altLang="ja-JP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724525" y="3424238"/>
            <a:ext cx="27590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235825" y="3332163"/>
            <a:ext cx="79851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MS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170613" y="3578225"/>
            <a:ext cx="177800" cy="30956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 flipV="1">
            <a:off x="5659438" y="2997200"/>
            <a:ext cx="266700" cy="2778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435725" y="2854325"/>
            <a:ext cx="44608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/>
              <a:t>×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156325" y="3811588"/>
            <a:ext cx="4476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/>
              <a:t>×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392738" y="2755900"/>
            <a:ext cx="44767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/>
              <a:t>×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6607175" y="2454275"/>
            <a:ext cx="90488" cy="4635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V="1">
            <a:off x="6740525" y="2954338"/>
            <a:ext cx="266700" cy="1587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6705600" y="2663825"/>
            <a:ext cx="355600" cy="2778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938963" y="2484438"/>
            <a:ext cx="44767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1400" b="1"/>
              <a:t>×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7237413" y="2282825"/>
            <a:ext cx="655637" cy="2889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7237413" y="2663825"/>
            <a:ext cx="357187" cy="9207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635625" y="3054350"/>
            <a:ext cx="88900" cy="4032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722938" y="2927350"/>
            <a:ext cx="268287" cy="3333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492875" y="3943350"/>
            <a:ext cx="623888" cy="77788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399213" y="4095750"/>
            <a:ext cx="177800" cy="3111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561013" y="3409950"/>
            <a:ext cx="556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/>
              <a:t>CO</a:t>
            </a:r>
            <a:endParaRPr kumimoji="0" lang="en-US" altLang="ja-JP" sz="2400" dirty="0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H="1">
            <a:off x="6419850" y="3684588"/>
            <a:ext cx="641350" cy="271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H="1" flipV="1">
            <a:off x="6704013" y="3036888"/>
            <a:ext cx="357187" cy="1825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 flipV="1">
            <a:off x="7131050" y="2663825"/>
            <a:ext cx="13811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H="1" flipV="1">
            <a:off x="5635625" y="2941638"/>
            <a:ext cx="1443038" cy="5572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6192838" y="3022600"/>
            <a:ext cx="355600" cy="277813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6324600" y="5824538"/>
            <a:ext cx="281940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b="1">
                <a:solidFill>
                  <a:srgbClr val="FF0000"/>
                </a:solidFill>
              </a:rPr>
              <a:t>→</a:t>
            </a:r>
            <a:r>
              <a:rPr kumimoji="0" lang="ja-JP" altLang="en-US" sz="2400"/>
              <a:t>：</a:t>
            </a:r>
            <a:r>
              <a:rPr kumimoji="0" lang="en-US" altLang="ja-JP" sz="2400"/>
              <a:t>MS</a:t>
            </a:r>
            <a:r>
              <a:rPr kumimoji="0" lang="ja-JP" altLang="en-US" sz="2400"/>
              <a:t> </a:t>
            </a:r>
            <a:r>
              <a:rPr kumimoji="0" lang="en-US" altLang="ja-JP" sz="2400"/>
              <a:t>photon path</a:t>
            </a:r>
            <a:endParaRPr kumimoji="0" lang="ja-JP" altLang="en-US" b="1"/>
          </a:p>
        </p:txBody>
      </p:sp>
      <p:grpSp>
        <p:nvGrpSpPr>
          <p:cNvPr id="35" name="グループ化 44"/>
          <p:cNvGrpSpPr>
            <a:grpSpLocks/>
          </p:cNvGrpSpPr>
          <p:nvPr/>
        </p:nvGrpSpPr>
        <p:grpSpPr bwMode="auto">
          <a:xfrm>
            <a:off x="8107363" y="1881188"/>
            <a:ext cx="571500" cy="473075"/>
            <a:chOff x="7715272" y="2170437"/>
            <a:chExt cx="714380" cy="615621"/>
          </a:xfrm>
        </p:grpSpPr>
        <p:cxnSp>
          <p:nvCxnSpPr>
            <p:cNvPr id="36" name="直線コネクタ 35"/>
            <p:cNvCxnSpPr/>
            <p:nvPr/>
          </p:nvCxnSpPr>
          <p:spPr>
            <a:xfrm>
              <a:off x="7715272" y="2358428"/>
              <a:ext cx="71438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7858148" y="2358428"/>
              <a:ext cx="571504" cy="42763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円弧 37"/>
            <p:cNvSpPr/>
            <p:nvPr/>
          </p:nvSpPr>
          <p:spPr>
            <a:xfrm rot="11924155">
              <a:off x="7929586" y="2170437"/>
              <a:ext cx="357190" cy="499934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9" name="テキスト ボックス 45"/>
          <p:cNvSpPr txBox="1">
            <a:spLocks noChangeArrowheads="1"/>
          </p:cNvSpPr>
          <p:nvPr/>
        </p:nvSpPr>
        <p:spPr bwMode="auto">
          <a:xfrm>
            <a:off x="7786688" y="1568450"/>
            <a:ext cx="1384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observer</a:t>
            </a:r>
            <a:endParaRPr lang="ja-JP" altLang="en-US" sz="2400"/>
          </a:p>
        </p:txBody>
      </p:sp>
      <p:sp>
        <p:nvSpPr>
          <p:cNvPr id="40" name="フリーフォーム 39"/>
          <p:cNvSpPr/>
          <p:nvPr/>
        </p:nvSpPr>
        <p:spPr>
          <a:xfrm>
            <a:off x="285720" y="2057040"/>
            <a:ext cx="291055" cy="435670"/>
          </a:xfrm>
          <a:custGeom>
            <a:avLst/>
            <a:gdLst>
              <a:gd name="connsiteX0" fmla="*/ 314325 w 314325"/>
              <a:gd name="connsiteY0" fmla="*/ 0 h 2009775"/>
              <a:gd name="connsiteX1" fmla="*/ 0 w 314325"/>
              <a:gd name="connsiteY1" fmla="*/ 0 h 2009775"/>
              <a:gd name="connsiteX2" fmla="*/ 0 w 314325"/>
              <a:gd name="connsiteY2" fmla="*/ 2009775 h 2009775"/>
              <a:gd name="connsiteX3" fmla="*/ 314325 w 314325"/>
              <a:gd name="connsiteY3" fmla="*/ 2009775 h 20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25" h="2009775">
                <a:moveTo>
                  <a:pt x="314325" y="0"/>
                </a:moveTo>
                <a:lnTo>
                  <a:pt x="0" y="0"/>
                </a:lnTo>
                <a:lnTo>
                  <a:pt x="0" y="2009775"/>
                </a:lnTo>
                <a:lnTo>
                  <a:pt x="314325" y="2009775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411760" y="5552857"/>
            <a:ext cx="1357322" cy="428625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2" name="下矢印 41"/>
          <p:cNvSpPr/>
          <p:nvPr/>
        </p:nvSpPr>
        <p:spPr>
          <a:xfrm>
            <a:off x="2357438" y="3573016"/>
            <a:ext cx="85725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テキスト ボックス 44"/>
          <p:cNvSpPr txBox="1">
            <a:spLocks noChangeArrowheads="1"/>
          </p:cNvSpPr>
          <p:nvPr/>
        </p:nvSpPr>
        <p:spPr bwMode="auto">
          <a:xfrm>
            <a:off x="500063" y="6000750"/>
            <a:ext cx="5937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(parameters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 the inclination </a:t>
            </a:r>
            <a:r>
              <a:rPr lang="en-US" altLang="ja-JP" sz="2400" dirty="0"/>
              <a:t>angle &amp; </a:t>
            </a:r>
          </a:p>
          <a:p>
            <a:r>
              <a:rPr lang="en-US" altLang="ja-JP" sz="2400" dirty="0" smtClean="0"/>
              <a:t>the power-law </a:t>
            </a:r>
            <a:r>
              <a:rPr lang="en-US" altLang="ja-JP" sz="2400" dirty="0"/>
              <a:t>index of injected electrons)</a:t>
            </a:r>
            <a:endParaRPr lang="ja-JP" altLang="en-US" sz="2400" dirty="0"/>
          </a:p>
        </p:txBody>
      </p:sp>
      <p:sp>
        <p:nvSpPr>
          <p:cNvPr id="44" name="フリーフォーム 43"/>
          <p:cNvSpPr/>
          <p:nvPr/>
        </p:nvSpPr>
        <p:spPr>
          <a:xfrm>
            <a:off x="154625" y="2286000"/>
            <a:ext cx="2185127" cy="3663280"/>
          </a:xfrm>
          <a:custGeom>
            <a:avLst/>
            <a:gdLst>
              <a:gd name="connsiteX0" fmla="*/ 180975 w 3962400"/>
              <a:gd name="connsiteY0" fmla="*/ 0 h 3762375"/>
              <a:gd name="connsiteX1" fmla="*/ 0 w 3962400"/>
              <a:gd name="connsiteY1" fmla="*/ 0 h 3762375"/>
              <a:gd name="connsiteX2" fmla="*/ 9525 w 3962400"/>
              <a:gd name="connsiteY2" fmla="*/ 3762375 h 3762375"/>
              <a:gd name="connsiteX3" fmla="*/ 3962400 w 3962400"/>
              <a:gd name="connsiteY3" fmla="*/ 3743325 h 3762375"/>
              <a:gd name="connsiteX4" fmla="*/ 3962400 w 3962400"/>
              <a:gd name="connsiteY4" fmla="*/ 3743325 h 376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2400" h="3762375">
                <a:moveTo>
                  <a:pt x="180975" y="0"/>
                </a:moveTo>
                <a:lnTo>
                  <a:pt x="0" y="0"/>
                </a:lnTo>
                <a:lnTo>
                  <a:pt x="9525" y="3762375"/>
                </a:lnTo>
                <a:lnTo>
                  <a:pt x="3962400" y="3743325"/>
                </a:lnTo>
                <a:lnTo>
                  <a:pt x="3962400" y="3743325"/>
                </a:lnTo>
              </a:path>
            </a:pathLst>
          </a:cu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/>
          <p:nvPr/>
        </p:nvSpPr>
        <p:spPr>
          <a:xfrm>
            <a:off x="285720" y="2499742"/>
            <a:ext cx="314325" cy="857250"/>
          </a:xfrm>
          <a:custGeom>
            <a:avLst/>
            <a:gdLst>
              <a:gd name="connsiteX0" fmla="*/ 314325 w 314325"/>
              <a:gd name="connsiteY0" fmla="*/ 0 h 2009775"/>
              <a:gd name="connsiteX1" fmla="*/ 0 w 314325"/>
              <a:gd name="connsiteY1" fmla="*/ 0 h 2009775"/>
              <a:gd name="connsiteX2" fmla="*/ 0 w 314325"/>
              <a:gd name="connsiteY2" fmla="*/ 2009775 h 2009775"/>
              <a:gd name="connsiteX3" fmla="*/ 314325 w 314325"/>
              <a:gd name="connsiteY3" fmla="*/ 2009775 h 20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25" h="2009775">
                <a:moveTo>
                  <a:pt x="314325" y="0"/>
                </a:moveTo>
                <a:lnTo>
                  <a:pt x="0" y="0"/>
                </a:lnTo>
                <a:lnTo>
                  <a:pt x="0" y="2009775"/>
                </a:lnTo>
                <a:lnTo>
                  <a:pt x="314325" y="2009775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0417" y="980728"/>
            <a:ext cx="4970095" cy="399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-2738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altLang="ja-JP" cap="none" dirty="0" smtClean="0">
                <a:solidFill>
                  <a:schemeClr val="tx2">
                    <a:satMod val="130000"/>
                  </a:schemeClr>
                </a:solidFill>
              </a:rPr>
              <a:t>Comparison with observations </a:t>
            </a:r>
            <a:r>
              <a:rPr lang="en-US" altLang="ja-JP" sz="2700" cap="none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en-US" altLang="ja-JP" sz="2700" cap="none" dirty="0" err="1" smtClean="0">
                <a:solidFill>
                  <a:schemeClr val="tx2">
                    <a:satMod val="130000"/>
                  </a:schemeClr>
                </a:solidFill>
              </a:rPr>
              <a:t>i</a:t>
            </a:r>
            <a:r>
              <a:rPr lang="en-US" altLang="ja-JP" sz="2700" cap="none" dirty="0" smtClean="0">
                <a:solidFill>
                  <a:schemeClr val="tx2">
                    <a:satMod val="130000"/>
                  </a:schemeClr>
                </a:solidFill>
              </a:rPr>
              <a:t>: 30°, index: 2.5)</a:t>
            </a:r>
            <a:endParaRPr kumimoji="1" lang="ja-JP" altLang="en-US" sz="2700" cap="none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7997080" y="1138782"/>
            <a:ext cx="903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>
                <a:solidFill>
                  <a:srgbClr val="FF0000"/>
                </a:solidFill>
              </a:rPr>
              <a:t>INFC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7884368" y="1481682"/>
            <a:ext cx="104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>
                <a:solidFill>
                  <a:srgbClr val="3333FF"/>
                </a:solidFill>
              </a:rPr>
              <a:t>SUPC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495232" y="3945036"/>
            <a:ext cx="1725612" cy="461963"/>
          </a:xfrm>
          <a:prstGeom prst="rect">
            <a:avLst/>
          </a:prstGeom>
          <a:solidFill>
            <a:schemeClr val="bg1"/>
          </a:solidFill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IC cascade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506317" y="1052736"/>
            <a:ext cx="1793875" cy="461963"/>
          </a:xfrm>
          <a:prstGeom prst="rect">
            <a:avLst/>
          </a:prstGeom>
          <a:solidFill>
            <a:schemeClr val="bg1"/>
          </a:solidFill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/>
              <a:t>synchrotron</a:t>
            </a:r>
          </a:p>
        </p:txBody>
      </p:sp>
      <p:sp>
        <p:nvSpPr>
          <p:cNvPr id="9" name="テキスト ボックス 12"/>
          <p:cNvSpPr txBox="1">
            <a:spLocks noChangeArrowheads="1"/>
          </p:cNvSpPr>
          <p:nvPr/>
        </p:nvSpPr>
        <p:spPr bwMode="auto">
          <a:xfrm>
            <a:off x="8666779" y="990125"/>
            <a:ext cx="3417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</a:t>
            </a:r>
            <a:endParaRPr lang="en-US" altLang="ja-JP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2200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_</a:t>
            </a:r>
            <a:endParaRPr lang="ja-JP" altLang="en-US" sz="2200" dirty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995044" y="4725144"/>
            <a:ext cx="21653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dirty="0"/>
              <a:t>Photon energy (</a:t>
            </a:r>
            <a:r>
              <a:rPr kumimoji="0" lang="en-US" altLang="ja-JP" dirty="0" err="1"/>
              <a:t>eV</a:t>
            </a:r>
            <a:r>
              <a:rPr kumimoji="0" lang="en-US" altLang="ja-JP" dirty="0"/>
              <a:t>)</a:t>
            </a:r>
          </a:p>
        </p:txBody>
      </p:sp>
      <p:sp>
        <p:nvSpPr>
          <p:cNvPr id="11" name="テキスト ボックス 18"/>
          <p:cNvSpPr txBox="1">
            <a:spLocks noChangeArrowheads="1"/>
          </p:cNvSpPr>
          <p:nvPr/>
        </p:nvSpPr>
        <p:spPr bwMode="auto">
          <a:xfrm>
            <a:off x="5089252" y="3501008"/>
            <a:ext cx="850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0.1G</a:t>
            </a:r>
            <a:endParaRPr lang="ja-JP" altLang="en-US" sz="2400" dirty="0"/>
          </a:p>
        </p:txBody>
      </p:sp>
      <p:sp>
        <p:nvSpPr>
          <p:cNvPr id="12" name="テキスト ボックス 19"/>
          <p:cNvSpPr txBox="1">
            <a:spLocks noChangeArrowheads="1"/>
          </p:cNvSpPr>
          <p:nvPr/>
        </p:nvSpPr>
        <p:spPr bwMode="auto">
          <a:xfrm>
            <a:off x="5580112" y="1772816"/>
            <a:ext cx="595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3G</a:t>
            </a:r>
            <a:endParaRPr lang="ja-JP" altLang="en-US" sz="2400" dirty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500563" y="5157192"/>
            <a:ext cx="4175893" cy="138499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kumimoji="0" lang="en-US" altLang="ja-JP" sz="2800" dirty="0" smtClean="0"/>
              <a:t> Consistent with B=3G    </a:t>
            </a:r>
          </a:p>
          <a:p>
            <a:pPr>
              <a:buClr>
                <a:srgbClr val="000000"/>
              </a:buClr>
              <a:buSzPct val="100000"/>
            </a:pPr>
            <a:r>
              <a:rPr kumimoji="0" lang="en-US" altLang="ja-JP" sz="2800" dirty="0" smtClean="0"/>
              <a:t>   (syn. cooling is required)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kumimoji="0" lang="en-US" altLang="ja-JP" sz="2800" dirty="0" smtClean="0"/>
              <a:t> Excess at 10 </a:t>
            </a:r>
            <a:r>
              <a:rPr kumimoji="0" lang="en-US" altLang="ja-JP" sz="2800" dirty="0" err="1" smtClean="0"/>
              <a:t>GeV</a:t>
            </a:r>
            <a:endParaRPr kumimoji="0" lang="en-US" altLang="ja-JP" sz="2800" dirty="0" smtClean="0"/>
          </a:p>
        </p:txBody>
      </p:sp>
      <p:pic>
        <p:nvPicPr>
          <p:cNvPr id="18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710382"/>
            <a:ext cx="42338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638300" y="4776068"/>
            <a:ext cx="15573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/>
              <a:t>Orbital phase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59521" y="1048519"/>
            <a:ext cx="214313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593914" y="1943869"/>
            <a:ext cx="214312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483768" y="1048519"/>
            <a:ext cx="214312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422627" y="1934344"/>
            <a:ext cx="214312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0" y="692696"/>
            <a:ext cx="348787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err="1" smtClean="0"/>
              <a:t>TeV</a:t>
            </a:r>
            <a:r>
              <a:rPr kumimoji="0" lang="en-US" altLang="ja-JP" sz="2400" dirty="0" smtClean="0"/>
              <a:t>: a</a:t>
            </a:r>
            <a:r>
              <a:rPr lang="en-US" altLang="ja-JP" sz="2400" dirty="0" smtClean="0"/>
              <a:t>bsorption dominant</a:t>
            </a:r>
            <a:endParaRPr kumimoji="0" lang="en-US" altLang="ja-JP" sz="2400" dirty="0"/>
          </a:p>
        </p:txBody>
      </p:sp>
      <p:pic>
        <p:nvPicPr>
          <p:cNvPr id="17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2706952"/>
            <a:ext cx="4238625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705697"/>
            <a:ext cx="4162301" cy="20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0" y="2564904"/>
            <a:ext cx="417216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err="1" smtClean="0"/>
              <a:t>GeV</a:t>
            </a:r>
            <a:r>
              <a:rPr kumimoji="0" lang="en-US" altLang="ja-JP" sz="2400" dirty="0" smtClean="0"/>
              <a:t>: </a:t>
            </a:r>
            <a:r>
              <a:rPr lang="en-US" altLang="ja-JP" sz="2400" dirty="0" smtClean="0"/>
              <a:t>anisotropy of IC dominant</a:t>
            </a:r>
            <a:endParaRPr kumimoji="0" lang="en-US" altLang="ja-JP" sz="2400" dirty="0"/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-20278" y="4437112"/>
            <a:ext cx="495231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sz="2400" dirty="0" smtClean="0"/>
              <a:t>X: </a:t>
            </a:r>
            <a:r>
              <a:rPr lang="en-US" altLang="ja-JP" sz="2400" dirty="0" smtClean="0"/>
              <a:t>e± number variation by IC cooling</a:t>
            </a:r>
            <a:endParaRPr kumimoji="0" lang="en-US" altLang="ja-JP" sz="2400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619672" y="6587504"/>
            <a:ext cx="15573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dirty="0"/>
              <a:t>Orbital phase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4048" y="672951"/>
            <a:ext cx="39673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kumimoji="0" lang="en-US" altLang="ja-JP" b="1" dirty="0" smtClean="0"/>
              <a:t>MSY &amp; F. </a:t>
            </a:r>
            <a:r>
              <a:rPr kumimoji="0" lang="en-US" altLang="ja-JP" b="1" dirty="0" err="1" smtClean="0"/>
              <a:t>Takahara</a:t>
            </a:r>
            <a:r>
              <a:rPr kumimoji="0" lang="en-US" altLang="ja-JP" b="1" dirty="0" smtClean="0"/>
              <a:t>, 2010, </a:t>
            </a:r>
            <a:r>
              <a:rPr kumimoji="0" lang="en-US" altLang="ja-JP" b="1" dirty="0" err="1" smtClean="0"/>
              <a:t>ApJ</a:t>
            </a:r>
            <a:r>
              <a:rPr kumimoji="0" lang="en-US" altLang="ja-JP" b="1" dirty="0" smtClean="0"/>
              <a:t>, 717, 85</a:t>
            </a:r>
            <a:endParaRPr kumimoji="0" lang="en-US" altLang="ja-JP" b="1" dirty="0"/>
          </a:p>
        </p:txBody>
      </p:sp>
      <p:pic>
        <p:nvPicPr>
          <p:cNvPr id="13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2780928"/>
            <a:ext cx="36830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 dirty="0" smtClean="0"/>
              <a:t>Discussion on problems of spectra</a:t>
            </a:r>
            <a:endParaRPr kumimoji="1" lang="ja-JP" altLang="en-US" cap="non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68863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B=3G</a:t>
            </a:r>
            <a:r>
              <a:rPr lang="ja-JP" altLang="en-US" sz="2800" dirty="0" smtClean="0"/>
              <a:t> → </a:t>
            </a:r>
            <a:r>
              <a:rPr lang="en-US" altLang="ja-JP" sz="2800" dirty="0" smtClean="0"/>
              <a:t>the syn. cooling dominates IC more than </a:t>
            </a:r>
            <a:r>
              <a:rPr kumimoji="1" lang="en-US" altLang="ja-JP" sz="2800" dirty="0" smtClean="0"/>
              <a:t>1TeV</a:t>
            </a:r>
          </a:p>
          <a:p>
            <a:pPr>
              <a:buNone/>
            </a:pPr>
            <a:r>
              <a:rPr lang="ja-JP" altLang="en-US" sz="2800" dirty="0" smtClean="0"/>
              <a:t>    → </a:t>
            </a:r>
            <a:r>
              <a:rPr lang="en-US" altLang="ja-JP" sz="2800" dirty="0" smtClean="0"/>
              <a:t>spectra never match the </a:t>
            </a:r>
            <a:r>
              <a:rPr lang="en-US" altLang="ja-JP" sz="2800" dirty="0" err="1" smtClean="0"/>
              <a:t>obs</a:t>
            </a:r>
            <a:r>
              <a:rPr lang="en-US" altLang="ja-JP" sz="2800" dirty="0" smtClean="0"/>
              <a:t> of HESS (&gt;1TeV)</a:t>
            </a:r>
            <a:endParaRPr kumimoji="1" lang="en-US" altLang="ja-JP" sz="2800" dirty="0" smtClean="0">
              <a:latin typeface="+mj-lt"/>
            </a:endParaRPr>
          </a:p>
          <a:p>
            <a:r>
              <a:rPr kumimoji="1" lang="en-US" altLang="ja-JP" sz="2800" dirty="0" smtClean="0"/>
              <a:t>Uniform magnetic field is inconsistent with </a:t>
            </a:r>
            <a:r>
              <a:rPr kumimoji="1" lang="en-US" altLang="ja-JP" sz="2800" dirty="0" err="1" smtClean="0"/>
              <a:t>obs</a:t>
            </a:r>
            <a:r>
              <a:rPr kumimoji="1" lang="en-US" altLang="ja-JP" sz="2800" dirty="0" smtClean="0"/>
              <a:t> of HESS and </a:t>
            </a:r>
            <a:r>
              <a:rPr kumimoji="1" lang="en-US" altLang="ja-JP" sz="2800" dirty="0" err="1" smtClean="0"/>
              <a:t>Suzaku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2-area model (B=0.1G &amp; 3G) is required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Excess at 10GeV </a:t>
            </a:r>
          </a:p>
          <a:p>
            <a:pPr>
              <a:buNone/>
            </a:pPr>
            <a:r>
              <a:rPr lang="en-US" altLang="ja-JP" sz="2800" dirty="0" smtClean="0"/>
              <a:t>    </a:t>
            </a:r>
            <a:r>
              <a:rPr lang="ja-JP" altLang="en-US" sz="2800" dirty="0" smtClean="0"/>
              <a:t>→ </a:t>
            </a:r>
            <a:r>
              <a:rPr lang="en-US" altLang="ja-JP" sz="2800" dirty="0" smtClean="0"/>
              <a:t>absorption by photons</a:t>
            </a:r>
          </a:p>
          <a:p>
            <a:pPr>
              <a:buNone/>
            </a:pPr>
            <a:r>
              <a:rPr lang="en-US" altLang="ja-JP" sz="2800" dirty="0" smtClean="0"/>
              <a:t>    with higher energy (~100eV)?</a:t>
            </a:r>
          </a:p>
          <a:p>
            <a:endParaRPr lang="en-US" altLang="ja-JP" sz="2800" dirty="0" smtClean="0"/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We construct the 2-area model</a:t>
            </a:r>
          </a:p>
          <a:p>
            <a:pPr>
              <a:buNone/>
            </a:pPr>
            <a:r>
              <a:rPr lang="en-US" altLang="ja-JP" sz="2800" dirty="0" smtClean="0">
                <a:solidFill>
                  <a:srgbClr val="FF0000"/>
                </a:solidFill>
              </a:rPr>
              <a:t>    with 100eV photons</a:t>
            </a:r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79" y="3304504"/>
            <a:ext cx="3851921" cy="355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コネクタ 6"/>
          <p:cNvCxnSpPr/>
          <p:nvPr/>
        </p:nvCxnSpPr>
        <p:spPr>
          <a:xfrm>
            <a:off x="7812360" y="2132856"/>
            <a:ext cx="100811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rot="16200000" flipH="1">
            <a:off x="7884368" y="3068960"/>
            <a:ext cx="1872210" cy="1"/>
          </a:xfrm>
          <a:prstGeom prst="line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8244408" y="3933056"/>
            <a:ext cx="755576" cy="270892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49286" y="1353647"/>
            <a:ext cx="1008112" cy="50405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69778" y="3789040"/>
            <a:ext cx="2664296" cy="576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44008" y="3356992"/>
            <a:ext cx="394691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Spectra including </a:t>
            </a:r>
            <a:r>
              <a:rPr kumimoji="1" lang="en-US" altLang="ja-JP" sz="2400" dirty="0" err="1" smtClean="0"/>
              <a:t>sy</a:t>
            </a:r>
            <a:r>
              <a:rPr lang="en-US" altLang="ja-JP" sz="2400" dirty="0" err="1" smtClean="0"/>
              <a:t>n</a:t>
            </a:r>
            <a:r>
              <a:rPr lang="en-US" altLang="ja-JP" sz="2400" dirty="0" smtClean="0"/>
              <a:t> cooling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cap="none" dirty="0" smtClean="0"/>
              <a:t>2-area model with 100eV photons</a:t>
            </a:r>
            <a:endParaRPr kumimoji="1" lang="ja-JP" altLang="en-US" cap="none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5733256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e±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accelerated </a:t>
            </a:r>
            <a:r>
              <a:rPr kumimoji="1" lang="en-US" altLang="ja-JP" dirty="0" smtClean="0"/>
              <a:t>up to 1TeV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radiate in the area (1) where B=3G</a:t>
            </a:r>
            <a:endParaRPr kumimoji="1" lang="en-US" altLang="ja-JP" dirty="0" smtClean="0"/>
          </a:p>
          <a:p>
            <a:r>
              <a:rPr lang="en-US" altLang="ja-JP" dirty="0" smtClean="0"/>
              <a:t>e±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 accelerated from </a:t>
            </a:r>
            <a:r>
              <a:rPr kumimoji="1" lang="en-US" altLang="ja-JP" dirty="0" smtClean="0"/>
              <a:t>1 to 50TeV and radiate in the area (2) where B=0.1G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Area(1)</a:t>
            </a:r>
            <a:r>
              <a:rPr kumimoji="1" lang="en-US" altLang="ja-JP" dirty="0" smtClean="0"/>
              <a:t> is filled with photons</a:t>
            </a:r>
          </a:p>
          <a:p>
            <a:pPr>
              <a:buNone/>
            </a:pPr>
            <a:r>
              <a:rPr lang="en-US" altLang="ja-JP" dirty="0" smtClean="0"/>
              <a:t>   </a:t>
            </a:r>
            <a:r>
              <a:rPr kumimoji="1" lang="en-US" altLang="ja-JP" dirty="0" smtClean="0"/>
              <a:t> with 100eV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sz="2800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/>
              <a:t>we calculate cascade with 100eV photons in the area(1), and with stellar photons in the area(2)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127599" y="1556792"/>
          <a:ext cx="2460625" cy="576262"/>
        </p:xfrm>
        <a:graphic>
          <a:graphicData uri="http://schemas.openxmlformats.org/presentationml/2006/ole">
            <p:oleObj spid="_x0000_s26626" name="数式" r:id="rId3" imgW="1117440" imgH="2538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61979" y="2593281"/>
          <a:ext cx="2346325" cy="547687"/>
        </p:xfrm>
        <a:graphic>
          <a:graphicData uri="http://schemas.openxmlformats.org/presentationml/2006/ole">
            <p:oleObj spid="_x0000_s26627" name="数式" r:id="rId4" imgW="1066680" imgH="2412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764904" y="4221807"/>
          <a:ext cx="2743200" cy="544513"/>
        </p:xfrm>
        <a:graphic>
          <a:graphicData uri="http://schemas.openxmlformats.org/presentationml/2006/ole">
            <p:oleObj spid="_x0000_s26628" name="数式" r:id="rId5" imgW="1257120" imgH="241200" progId="Equation.3">
              <p:embed/>
            </p:oleObj>
          </a:graphicData>
        </a:graphic>
      </p:graphicFrame>
      <p:sp>
        <p:nvSpPr>
          <p:cNvPr id="7" name="円/楕円 6"/>
          <p:cNvSpPr/>
          <p:nvPr/>
        </p:nvSpPr>
        <p:spPr>
          <a:xfrm>
            <a:off x="5854923" y="3644428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円弧 8"/>
          <p:cNvSpPr/>
          <p:nvPr/>
        </p:nvSpPr>
        <p:spPr>
          <a:xfrm>
            <a:off x="8460432" y="1988840"/>
            <a:ext cx="4248472" cy="4608512"/>
          </a:xfrm>
          <a:prstGeom prst="arc">
            <a:avLst>
              <a:gd name="adj1" fmla="val 7918749"/>
              <a:gd name="adj2" fmla="val 13726926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8323281" y="3776939"/>
            <a:ext cx="108555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ja-JP" sz="2800" dirty="0" smtClean="0"/>
              <a:t>O star</a:t>
            </a:r>
            <a:endParaRPr kumimoji="1" lang="ja-JP" altLang="en-US" sz="2800" dirty="0"/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755023" y="4256496"/>
            <a:ext cx="1224136" cy="1588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367091" y="3989809"/>
          <a:ext cx="949325" cy="461962"/>
        </p:xfrm>
        <a:graphic>
          <a:graphicData uri="http://schemas.openxmlformats.org/presentationml/2006/ole">
            <p:oleObj spid="_x0000_s26629" name="数式" r:id="rId6" imgW="431640" imgH="203040" progId="Equation.3">
              <p:embed/>
            </p:oleObj>
          </a:graphicData>
        </a:graphic>
      </p:graphicFrame>
      <p:sp>
        <p:nvSpPr>
          <p:cNvPr id="14" name="円/楕円 13"/>
          <p:cNvSpPr/>
          <p:nvPr/>
        </p:nvSpPr>
        <p:spPr>
          <a:xfrm>
            <a:off x="6410495" y="4161363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14963" y="4273336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CO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5695" y="3140968"/>
            <a:ext cx="3330201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About 100eV source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98939" y="3707144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B=3G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17163" y="3122002"/>
            <a:ext cx="1339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B=0.1G</a:t>
            </a:r>
            <a:endParaRPr kumimoji="1" lang="ja-JP" altLang="en-US" sz="2800" dirty="0"/>
          </a:p>
        </p:txBody>
      </p:sp>
      <p:cxnSp>
        <p:nvCxnSpPr>
          <p:cNvPr id="19" name="直線矢印コネクタ 18"/>
          <p:cNvCxnSpPr/>
          <p:nvPr/>
        </p:nvCxnSpPr>
        <p:spPr>
          <a:xfrm rot="10800000" flipV="1">
            <a:off x="6074990" y="5157388"/>
            <a:ext cx="2961506" cy="1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444208" y="5142557"/>
          <a:ext cx="2093913" cy="576263"/>
        </p:xfrm>
        <a:graphic>
          <a:graphicData uri="http://schemas.openxmlformats.org/presentationml/2006/ole">
            <p:oleObj spid="_x0000_s26630" name="数式" r:id="rId7" imgW="952200" imgH="253800" progId="Equation.3">
              <p:embed/>
            </p:oleObj>
          </a:graphicData>
        </a:graphic>
      </p:graphicFrame>
      <p:sp>
        <p:nvSpPr>
          <p:cNvPr id="22" name="四角形吹き出し 21"/>
          <p:cNvSpPr/>
          <p:nvPr/>
        </p:nvSpPr>
        <p:spPr>
          <a:xfrm>
            <a:off x="755576" y="4797350"/>
            <a:ext cx="5040560" cy="1008112"/>
          </a:xfrm>
          <a:prstGeom prst="wedgeRectCallout">
            <a:avLst>
              <a:gd name="adj1" fmla="val 8000"/>
              <a:gd name="adj2" fmla="val -7164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for consistency with </a:t>
            </a:r>
            <a:r>
              <a:rPr lang="en-US" altLang="ja-JP" sz="3200" dirty="0" err="1" smtClean="0">
                <a:solidFill>
                  <a:schemeClr val="tx1"/>
                </a:solidFill>
              </a:rPr>
              <a:t>Suzaku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(if thermal,                     )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131840" y="5302437"/>
          <a:ext cx="2038350" cy="549275"/>
        </p:xfrm>
        <a:graphic>
          <a:graphicData uri="http://schemas.openxmlformats.org/presentationml/2006/ole">
            <p:oleObj spid="_x0000_s26631" name="数式" r:id="rId8" imgW="927000" imgH="241200" progId="Equation.3">
              <p:embed/>
            </p:oleObj>
          </a:graphicData>
        </a:graphic>
      </p:graphicFrame>
      <p:sp>
        <p:nvSpPr>
          <p:cNvPr id="21" name="四角形吹き出し 20"/>
          <p:cNvSpPr/>
          <p:nvPr/>
        </p:nvSpPr>
        <p:spPr>
          <a:xfrm>
            <a:off x="4139952" y="3284984"/>
            <a:ext cx="1800200" cy="432048"/>
          </a:xfrm>
          <a:prstGeom prst="wedgeRectCallout">
            <a:avLst>
              <a:gd name="adj1" fmla="val 8767"/>
              <a:gd name="adj2" fmla="val 86773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isotropic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88024" y="1844824"/>
            <a:ext cx="4464496" cy="4968552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GeV</a:t>
            </a:r>
            <a:r>
              <a:rPr lang="en-US" altLang="ja-JP" dirty="0" smtClean="0"/>
              <a:t> spectra match the Fermi data </a:t>
            </a:r>
          </a:p>
          <a:p>
            <a:r>
              <a:rPr lang="en-US" altLang="ja-JP" dirty="0" smtClean="0"/>
              <a:t>But…</a:t>
            </a:r>
          </a:p>
          <a:p>
            <a:r>
              <a:rPr kumimoji="1" lang="en-US" altLang="ja-JP" dirty="0" smtClean="0"/>
              <a:t>X-ray spectra is terribly underestimated</a:t>
            </a:r>
          </a:p>
          <a:p>
            <a:r>
              <a:rPr lang="en-US" altLang="ja-JP" dirty="0" err="1" smtClean="0"/>
              <a:t>TeV</a:t>
            </a:r>
            <a:r>
              <a:rPr lang="en-US" altLang="ja-JP" dirty="0" smtClean="0"/>
              <a:t> spectra is also underestimated</a:t>
            </a:r>
          </a:p>
          <a:p>
            <a:r>
              <a:rPr lang="en-US" altLang="ja-JP" dirty="0" smtClean="0"/>
              <a:t>No orbital variation in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 &amp; X-ray band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916832"/>
            <a:ext cx="482453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75418" y="1325563"/>
          <a:ext cx="6700838" cy="639762"/>
        </p:xfrm>
        <a:graphic>
          <a:graphicData uri="http://schemas.openxmlformats.org/presentationml/2006/ole">
            <p:oleObj spid="_x0000_s31745" name="数式" r:id="rId4" imgW="2666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4027</TotalTime>
  <Words>1125</Words>
  <Application>Microsoft Office PowerPoint</Application>
  <PresentationFormat>画面に合わせる (4:3)</PresentationFormat>
  <Paragraphs>222</Paragraphs>
  <Slides>17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トラベル</vt:lpstr>
      <vt:lpstr>数式</vt:lpstr>
      <vt:lpstr>The effect of a soft X-ray source near the compact object in LS 5039</vt:lpstr>
      <vt:lpstr>outline</vt:lpstr>
      <vt:lpstr>Orbital parameters of LS5039</vt:lpstr>
      <vt:lpstr>Observations of LS 5039</vt:lpstr>
      <vt:lpstr>スライド 5</vt:lpstr>
      <vt:lpstr>Comparison with observations (i: 30°, index: 2.5)</vt:lpstr>
      <vt:lpstr>Discussion on problems of spectra</vt:lpstr>
      <vt:lpstr>2-area model with 100eV photons</vt:lpstr>
      <vt:lpstr>Results</vt:lpstr>
      <vt:lpstr>Discussion 1</vt:lpstr>
      <vt:lpstr>Discussion 2</vt:lpstr>
      <vt:lpstr>summary</vt:lpstr>
      <vt:lpstr>prospect</vt:lpstr>
      <vt:lpstr>Spectra only with inverse Compton</vt:lpstr>
      <vt:lpstr>Modulation mechanism in TeV, GeV and X-ray</vt:lpstr>
      <vt:lpstr>2-area model (without 100ev photon)</vt:lpstr>
      <vt:lpstr>Results of 2-area model without 100eV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 of an soft X-ray source near the compact object in LS 5039</dc:title>
  <dc:creator>masaki</dc:creator>
  <cp:lastModifiedBy>masaki</cp:lastModifiedBy>
  <cp:revision>19</cp:revision>
  <dcterms:created xsi:type="dcterms:W3CDTF">2010-09-06T07:05:01Z</dcterms:created>
  <dcterms:modified xsi:type="dcterms:W3CDTF">2010-12-06T21:20:12Z</dcterms:modified>
</cp:coreProperties>
</file>